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10" r:id="rId2"/>
    <p:sldId id="306" r:id="rId3"/>
    <p:sldId id="321" r:id="rId4"/>
    <p:sldId id="320" r:id="rId5"/>
    <p:sldId id="331" r:id="rId6"/>
    <p:sldId id="341" r:id="rId7"/>
    <p:sldId id="343" r:id="rId8"/>
    <p:sldId id="322" r:id="rId9"/>
    <p:sldId id="349" r:id="rId10"/>
    <p:sldId id="257" r:id="rId11"/>
    <p:sldId id="316" r:id="rId12"/>
    <p:sldId id="345" r:id="rId13"/>
    <p:sldId id="346" r:id="rId14"/>
    <p:sldId id="347" r:id="rId15"/>
    <p:sldId id="323" r:id="rId16"/>
    <p:sldId id="324" r:id="rId17"/>
    <p:sldId id="325" r:id="rId18"/>
    <p:sldId id="327" r:id="rId19"/>
    <p:sldId id="350" r:id="rId20"/>
    <p:sldId id="328" r:id="rId21"/>
    <p:sldId id="34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85D"/>
    <a:srgbClr val="09475F"/>
    <a:srgbClr val="BBAC64"/>
    <a:srgbClr val="09485F"/>
    <a:srgbClr val="124A5D"/>
    <a:srgbClr val="2E585F"/>
    <a:srgbClr val="F2A322"/>
    <a:srgbClr val="124B5C"/>
    <a:srgbClr val="E4BF53"/>
    <a:srgbClr val="0E4A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7"/>
    <p:restoredTop sz="96327"/>
  </p:normalViewPr>
  <p:slideViewPr>
    <p:cSldViewPr snapToGrid="0" snapToObjects="1">
      <p:cViewPr varScale="1">
        <p:scale>
          <a:sx n="70" d="100"/>
          <a:sy n="70" d="100"/>
        </p:scale>
        <p:origin x="63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5F3E7F2-130F-CD41-B177-C41383168938}"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296841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F3E7F2-130F-CD41-B177-C41383168938}"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128721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F3E7F2-130F-CD41-B177-C41383168938}"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3697997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F3E7F2-130F-CD41-B177-C41383168938}"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394111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F3E7F2-130F-CD41-B177-C41383168938}"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107510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5F3E7F2-130F-CD41-B177-C41383168938}"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2970185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5F3E7F2-130F-CD41-B177-C41383168938}"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318104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5F3E7F2-130F-CD41-B177-C41383168938}"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397424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3E7F2-130F-CD41-B177-C41383168938}"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2750324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F3E7F2-130F-CD41-B177-C41383168938}"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71338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F3E7F2-130F-CD41-B177-C41383168938}"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9C2DC-7394-8349-B47E-B24AB6B642F3}" type="slidenum">
              <a:rPr lang="en-US" smtClean="0"/>
              <a:t>‹#›</a:t>
            </a:fld>
            <a:endParaRPr lang="en-US"/>
          </a:p>
        </p:txBody>
      </p:sp>
    </p:spTree>
    <p:extLst>
      <p:ext uri="{BB962C8B-B14F-4D97-AF65-F5344CB8AC3E}">
        <p14:creationId xmlns:p14="http://schemas.microsoft.com/office/powerpoint/2010/main" val="2384663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3E7F2-130F-CD41-B177-C41383168938}" type="datetimeFigureOut">
              <a:rPr lang="en-US" smtClean="0"/>
              <a:t>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9C2DC-7394-8349-B47E-B24AB6B642F3}" type="slidenum">
              <a:rPr lang="en-US" smtClean="0"/>
              <a:t>‹#›</a:t>
            </a:fld>
            <a:endParaRPr lang="en-US"/>
          </a:p>
        </p:txBody>
      </p:sp>
    </p:spTree>
    <p:extLst>
      <p:ext uri="{BB962C8B-B14F-4D97-AF65-F5344CB8AC3E}">
        <p14:creationId xmlns:p14="http://schemas.microsoft.com/office/powerpoint/2010/main" val="2603039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BBA2B0-CAA8-CB85-1328-5AE97F991F00}"/>
              </a:ext>
            </a:extLst>
          </p:cNvPr>
          <p:cNvSpPr txBox="1"/>
          <p:nvPr/>
        </p:nvSpPr>
        <p:spPr>
          <a:xfrm>
            <a:off x="1838325" y="2795411"/>
            <a:ext cx="9322254" cy="3416320"/>
          </a:xfrm>
          <a:prstGeom prst="rect">
            <a:avLst/>
          </a:prstGeom>
          <a:noFill/>
        </p:spPr>
        <p:txBody>
          <a:bodyPr wrap="square" rtlCol="0">
            <a:spAutoFit/>
          </a:bodyPr>
          <a:lstStyle/>
          <a:p>
            <a:r>
              <a:rPr lang="en-IN" sz="2400" spc="-5" dirty="0">
                <a:solidFill>
                  <a:schemeClr val="bg1"/>
                </a:solidFill>
                <a:latin typeface="+mj-lt"/>
                <a:cs typeface="Arial" panose="020B0604020202020204" pitchFamily="34" charset="0"/>
              </a:rPr>
              <a:t>The festival </a:t>
            </a:r>
            <a:r>
              <a:rPr lang="en-IN" sz="2400" spc="-10" dirty="0">
                <a:solidFill>
                  <a:schemeClr val="bg1"/>
                </a:solidFill>
                <a:latin typeface="+mj-lt"/>
                <a:cs typeface="Arial" panose="020B0604020202020204" pitchFamily="34" charset="0"/>
              </a:rPr>
              <a:t>will </a:t>
            </a:r>
            <a:r>
              <a:rPr lang="en-IN" sz="2400" spc="-5" dirty="0">
                <a:solidFill>
                  <a:schemeClr val="bg1"/>
                </a:solidFill>
                <a:latin typeface="+mj-lt"/>
                <a:cs typeface="Arial" panose="020B0604020202020204" pitchFamily="34" charset="0"/>
              </a:rPr>
              <a:t>showcase a vibrant </a:t>
            </a:r>
            <a:r>
              <a:rPr lang="en-IN" sz="2400" spc="-5" dirty="0" err="1">
                <a:solidFill>
                  <a:schemeClr val="bg1"/>
                </a:solidFill>
                <a:latin typeface="+mj-lt"/>
                <a:cs typeface="Arial" panose="020B0604020202020204" pitchFamily="34" charset="0"/>
              </a:rPr>
              <a:t>celeerations</a:t>
            </a:r>
            <a:r>
              <a:rPr lang="en-IN" sz="2400" spc="-5" dirty="0">
                <a:solidFill>
                  <a:schemeClr val="bg1"/>
                </a:solidFill>
                <a:latin typeface="+mj-lt"/>
                <a:cs typeface="Arial" panose="020B0604020202020204" pitchFamily="34" charset="0"/>
              </a:rPr>
              <a:t> of Indian and </a:t>
            </a:r>
            <a:r>
              <a:rPr lang="en-IN" sz="2400" spc="-5" dirty="0" err="1">
                <a:solidFill>
                  <a:schemeClr val="bg1"/>
                </a:solidFill>
                <a:latin typeface="+mj-lt"/>
                <a:cs typeface="Arial" panose="020B0604020202020204" pitchFamily="34" charset="0"/>
              </a:rPr>
              <a:t>Portugese</a:t>
            </a:r>
            <a:r>
              <a:rPr lang="en-IN" sz="2400" spc="-5" dirty="0">
                <a:solidFill>
                  <a:schemeClr val="bg1"/>
                </a:solidFill>
                <a:latin typeface="+mj-lt"/>
                <a:cs typeface="Arial" panose="020B0604020202020204" pitchFamily="34" charset="0"/>
              </a:rPr>
              <a:t> Culture </a:t>
            </a:r>
            <a:r>
              <a:rPr lang="en-IN" sz="2400" spc="-10" dirty="0">
                <a:solidFill>
                  <a:schemeClr val="bg1"/>
                </a:solidFill>
                <a:latin typeface="+mj-lt"/>
                <a:cs typeface="Arial" panose="020B0604020202020204" pitchFamily="34" charset="0"/>
              </a:rPr>
              <a:t>embodying </a:t>
            </a:r>
            <a:r>
              <a:rPr lang="en-IN" sz="2400" spc="-5" dirty="0">
                <a:solidFill>
                  <a:schemeClr val="bg1"/>
                </a:solidFill>
                <a:latin typeface="+mj-lt"/>
                <a:cs typeface="Arial" panose="020B0604020202020204" pitchFamily="34" charset="0"/>
              </a:rPr>
              <a:t>vibrant </a:t>
            </a:r>
            <a:r>
              <a:rPr lang="en-IN" sz="2400" spc="-10" dirty="0">
                <a:solidFill>
                  <a:schemeClr val="bg1"/>
                </a:solidFill>
                <a:latin typeface="+mj-lt"/>
                <a:cs typeface="Arial" panose="020B0604020202020204" pitchFamily="34" charset="0"/>
              </a:rPr>
              <a:t>and </a:t>
            </a:r>
            <a:r>
              <a:rPr lang="en-IN" sz="2400" dirty="0">
                <a:solidFill>
                  <a:schemeClr val="bg1"/>
                </a:solidFill>
                <a:latin typeface="+mj-lt"/>
                <a:cs typeface="Arial" panose="020B0604020202020204" pitchFamily="34" charset="0"/>
              </a:rPr>
              <a:t>multi-cultural </a:t>
            </a:r>
            <a:r>
              <a:rPr lang="en-IN" sz="2400" spc="-20" dirty="0">
                <a:solidFill>
                  <a:schemeClr val="bg1"/>
                </a:solidFill>
                <a:latin typeface="+mj-lt"/>
                <a:cs typeface="Arial" panose="020B0604020202020204" pitchFamily="34" charset="0"/>
              </a:rPr>
              <a:t>identity, </a:t>
            </a:r>
            <a:r>
              <a:rPr lang="en-IN" sz="2400" spc="-5" dirty="0">
                <a:solidFill>
                  <a:schemeClr val="bg1"/>
                </a:solidFill>
                <a:latin typeface="+mj-lt"/>
                <a:cs typeface="Arial" panose="020B0604020202020204" pitchFamily="34" charset="0"/>
              </a:rPr>
              <a:t>straddling the classical, the folk and indigenous and the</a:t>
            </a:r>
            <a:r>
              <a:rPr lang="en-IN" sz="2400" spc="15" dirty="0">
                <a:solidFill>
                  <a:schemeClr val="bg1"/>
                </a:solidFill>
                <a:latin typeface="+mj-lt"/>
                <a:cs typeface="Arial" panose="020B0604020202020204" pitchFamily="34" charset="0"/>
              </a:rPr>
              <a:t> </a:t>
            </a:r>
            <a:r>
              <a:rPr lang="en-IN" sz="2400" spc="-15" dirty="0">
                <a:solidFill>
                  <a:schemeClr val="bg1"/>
                </a:solidFill>
                <a:latin typeface="+mj-lt"/>
                <a:cs typeface="Arial" panose="020B0604020202020204" pitchFamily="34" charset="0"/>
              </a:rPr>
              <a:t>contemporary from both the countries. Utsav, the Celebrations, </a:t>
            </a:r>
            <a:r>
              <a:rPr lang="en-IN" sz="2400" dirty="0">
                <a:solidFill>
                  <a:schemeClr val="bg1"/>
                </a:solidFill>
                <a:latin typeface="+mj-lt"/>
                <a:cs typeface="Arial" panose="020B0604020202020204" pitchFamily="34" charset="0"/>
              </a:rPr>
              <a:t>aims to capture the spirit of collaboration through a shared cultural experience across artistic art forms and expressions. The festival will celebrate Indo - Portuguese relations through dance, music, literature, food and processions.</a:t>
            </a:r>
            <a:br>
              <a:rPr lang="en-IN" sz="2400" dirty="0">
                <a:solidFill>
                  <a:schemeClr val="bg1"/>
                </a:solidFill>
                <a:latin typeface="+mj-lt"/>
                <a:cs typeface="Arial" panose="020B0604020202020204" pitchFamily="34" charset="0"/>
              </a:rPr>
            </a:br>
            <a:r>
              <a:rPr lang="en-IN" sz="2400" dirty="0">
                <a:solidFill>
                  <a:schemeClr val="bg1"/>
                </a:solidFill>
                <a:latin typeface="+mj-lt"/>
                <a:cs typeface="Arial" panose="020B0604020202020204" pitchFamily="34" charset="0"/>
              </a:rPr>
              <a:t/>
            </a:r>
            <a:br>
              <a:rPr lang="en-IN" sz="2400" dirty="0">
                <a:solidFill>
                  <a:schemeClr val="bg1"/>
                </a:solidFill>
                <a:latin typeface="+mj-lt"/>
                <a:cs typeface="Arial" panose="020B0604020202020204" pitchFamily="34" charset="0"/>
              </a:rPr>
            </a:br>
            <a:endParaRPr lang="en-US" sz="2400" dirty="0"/>
          </a:p>
        </p:txBody>
      </p:sp>
      <p:grpSp>
        <p:nvGrpSpPr>
          <p:cNvPr id="2" name="Group 1">
            <a:extLst>
              <a:ext uri="{FF2B5EF4-FFF2-40B4-BE49-F238E27FC236}">
                <a16:creationId xmlns:a16="http://schemas.microsoft.com/office/drawing/2014/main" id="{BE97C098-CCCC-BA10-4C49-0200CF0986DD}"/>
              </a:ext>
            </a:extLst>
          </p:cNvPr>
          <p:cNvGrpSpPr/>
          <p:nvPr/>
        </p:nvGrpSpPr>
        <p:grpSpPr>
          <a:xfrm>
            <a:off x="2549011" y="347111"/>
            <a:ext cx="9213003" cy="2171364"/>
            <a:chOff x="1836407" y="140282"/>
            <a:chExt cx="9213003" cy="2171364"/>
          </a:xfrm>
        </p:grpSpPr>
        <p:sp>
          <p:nvSpPr>
            <p:cNvPr id="5" name="TextBox 4">
              <a:extLst>
                <a:ext uri="{FF2B5EF4-FFF2-40B4-BE49-F238E27FC236}">
                  <a16:creationId xmlns:a16="http://schemas.microsoft.com/office/drawing/2014/main" id="{5160FE81-3E2C-E17E-B544-FE379FD688E3}"/>
                </a:ext>
              </a:extLst>
            </p:cNvPr>
            <p:cNvSpPr txBox="1"/>
            <p:nvPr/>
          </p:nvSpPr>
          <p:spPr>
            <a:xfrm>
              <a:off x="1836407" y="140282"/>
              <a:ext cx="9213003" cy="2171364"/>
            </a:xfrm>
            <a:prstGeom prst="rect">
              <a:avLst/>
            </a:prstGeom>
            <a:noFill/>
          </p:spPr>
          <p:txBody>
            <a:bodyPr wrap="square" rtlCol="0">
              <a:spAutoFit/>
            </a:bodyPr>
            <a:lstStyle/>
            <a:p>
              <a:r>
                <a:rPr lang="en-US" sz="4800" dirty="0">
                  <a:solidFill>
                    <a:schemeClr val="bg1"/>
                  </a:solidFill>
                  <a:latin typeface="Zapfino" panose="03030300040707070C03" pitchFamily="66" charset="77"/>
                </a:rPr>
                <a:t>Utsav by the Bay</a:t>
              </a:r>
              <a:endParaRPr lang="en-US" sz="4800" dirty="0">
                <a:solidFill>
                  <a:schemeClr val="bg1"/>
                </a:solidFill>
                <a:latin typeface="Brandon Grotesque Regular" panose="020B0503020203060202" pitchFamily="34" charset="77"/>
              </a:endParaRPr>
            </a:p>
          </p:txBody>
        </p:sp>
        <p:sp>
          <p:nvSpPr>
            <p:cNvPr id="8" name="TextBox 7">
              <a:extLst>
                <a:ext uri="{FF2B5EF4-FFF2-40B4-BE49-F238E27FC236}">
                  <a16:creationId xmlns:a16="http://schemas.microsoft.com/office/drawing/2014/main" id="{6A6997E1-E301-5FF0-7A3F-E55AB731F75B}"/>
                </a:ext>
              </a:extLst>
            </p:cNvPr>
            <p:cNvSpPr txBox="1"/>
            <p:nvPr/>
          </p:nvSpPr>
          <p:spPr>
            <a:xfrm>
              <a:off x="5085715" y="1332867"/>
              <a:ext cx="3743705" cy="871970"/>
            </a:xfrm>
            <a:prstGeom prst="rect">
              <a:avLst/>
            </a:prstGeom>
            <a:noFill/>
          </p:spPr>
          <p:txBody>
            <a:bodyPr wrap="square" rtlCol="0">
              <a:spAutoFit/>
            </a:bodyPr>
            <a:lstStyle/>
            <a:p>
              <a:r>
                <a:rPr lang="en-IN" dirty="0">
                  <a:solidFill>
                    <a:schemeClr val="bg1"/>
                  </a:solidFill>
                  <a:latin typeface="Zapfino" panose="03030300040707070C03" pitchFamily="66" charset="77"/>
                  <a:cs typeface="Arial" panose="020B0604020202020204" pitchFamily="34" charset="0"/>
                </a:rPr>
                <a:t>India and Portugal</a:t>
              </a:r>
              <a:endParaRPr lang="en-US" dirty="0">
                <a:latin typeface="Zapfino" panose="03030300040707070C03" pitchFamily="66" charset="77"/>
                <a:cs typeface="Arial" panose="020B0604020202020204" pitchFamily="34" charset="0"/>
              </a:endParaRPr>
            </a:p>
          </p:txBody>
        </p:sp>
      </p:grpSp>
      <p:pic>
        <p:nvPicPr>
          <p:cNvPr id="10" name="Picture 9" descr="A picture containing background pattern&#10;&#10;Description automatically generated">
            <a:extLst>
              <a:ext uri="{FF2B5EF4-FFF2-40B4-BE49-F238E27FC236}">
                <a16:creationId xmlns:a16="http://schemas.microsoft.com/office/drawing/2014/main" id="{AEA6C926-8B83-E91B-B22E-2A46833D0A43}"/>
              </a:ext>
            </a:extLst>
          </p:cNvPr>
          <p:cNvPicPr>
            <a:picLocks noChangeAspect="1"/>
          </p:cNvPicPr>
          <p:nvPr/>
        </p:nvPicPr>
        <p:blipFill>
          <a:blip r:embed="rId2"/>
          <a:stretch>
            <a:fillRect/>
          </a:stretch>
        </p:blipFill>
        <p:spPr>
          <a:xfrm>
            <a:off x="5639" y="0"/>
            <a:ext cx="12180722" cy="6858000"/>
          </a:xfrm>
          <a:prstGeom prst="rect">
            <a:avLst/>
          </a:prstGeom>
        </p:spPr>
      </p:pic>
      <p:sp>
        <p:nvSpPr>
          <p:cNvPr id="15" name="TextBox 14">
            <a:extLst>
              <a:ext uri="{FF2B5EF4-FFF2-40B4-BE49-F238E27FC236}">
                <a16:creationId xmlns:a16="http://schemas.microsoft.com/office/drawing/2014/main" id="{5868094A-0604-4978-9515-BED3D5E5F640}"/>
              </a:ext>
            </a:extLst>
          </p:cNvPr>
          <p:cNvSpPr txBox="1"/>
          <p:nvPr/>
        </p:nvSpPr>
        <p:spPr>
          <a:xfrm>
            <a:off x="1378424" y="2684170"/>
            <a:ext cx="9376012" cy="1384995"/>
          </a:xfrm>
          <a:prstGeom prst="rect">
            <a:avLst/>
          </a:prstGeom>
          <a:noFill/>
        </p:spPr>
        <p:txBody>
          <a:bodyPr wrap="square" rtlCol="0">
            <a:spAutoFit/>
          </a:bodyPr>
          <a:lstStyle/>
          <a:p>
            <a:pPr algn="ctr"/>
            <a:r>
              <a:rPr lang="en-IN" sz="6600" b="1" dirty="0" smtClean="0">
                <a:solidFill>
                  <a:srgbClr val="124B5C"/>
                </a:solidFill>
                <a:latin typeface="Zapfino" panose="03030300040707070C03" pitchFamily="66" charset="77"/>
              </a:rPr>
              <a:t>Words are Bridges</a:t>
            </a:r>
            <a:endParaRPr lang="en-IN" sz="6600" b="1" dirty="0">
              <a:solidFill>
                <a:srgbClr val="124B5C"/>
              </a:solidFill>
              <a:latin typeface="Zapfino" panose="03030300040707070C03" pitchFamily="66" charset="77"/>
            </a:endParaRPr>
          </a:p>
          <a:p>
            <a:endParaRPr lang="en-US" dirty="0">
              <a:solidFill>
                <a:srgbClr val="124B5C"/>
              </a:solidFill>
            </a:endParaRPr>
          </a:p>
        </p:txBody>
      </p:sp>
      <p:sp>
        <p:nvSpPr>
          <p:cNvPr id="3" name="Rectangle 2"/>
          <p:cNvSpPr/>
          <p:nvPr/>
        </p:nvSpPr>
        <p:spPr>
          <a:xfrm>
            <a:off x="1378424" y="872087"/>
            <a:ext cx="9376012" cy="1938992"/>
          </a:xfrm>
          <a:prstGeom prst="rect">
            <a:avLst/>
          </a:prstGeom>
        </p:spPr>
        <p:txBody>
          <a:bodyPr wrap="square">
            <a:spAutoFit/>
          </a:bodyPr>
          <a:lstStyle/>
          <a:p>
            <a:pPr algn="ctr"/>
            <a:r>
              <a:rPr lang="en-IN" sz="2800" dirty="0" smtClean="0">
                <a:solidFill>
                  <a:srgbClr val="124B5C"/>
                </a:solidFill>
                <a:latin typeface="Batang" panose="02030600000101010101" pitchFamily="18" charset="-127"/>
                <a:ea typeface="Batang" panose="02030600000101010101" pitchFamily="18" charset="-127"/>
              </a:rPr>
              <a:t>Teamwork Arts, India producers of the iconic</a:t>
            </a:r>
          </a:p>
          <a:p>
            <a:pPr algn="ctr"/>
            <a:r>
              <a:rPr lang="en-IN" sz="2800" dirty="0" smtClean="0">
                <a:solidFill>
                  <a:srgbClr val="124B5C"/>
                </a:solidFill>
                <a:latin typeface="Batang" panose="02030600000101010101" pitchFamily="18" charset="-127"/>
                <a:ea typeface="Batang" panose="02030600000101010101" pitchFamily="18" charset="-127"/>
              </a:rPr>
              <a:t>Jaipur Literature Festival proudly presents</a:t>
            </a:r>
          </a:p>
          <a:p>
            <a:pPr algn="ctr"/>
            <a:endParaRPr lang="en-IN" sz="1200" b="1" dirty="0" smtClean="0">
              <a:solidFill>
                <a:srgbClr val="C00000"/>
              </a:solidFill>
              <a:latin typeface="Batang" panose="02030600000101010101" pitchFamily="18" charset="-127"/>
              <a:ea typeface="Batang" panose="02030600000101010101" pitchFamily="18" charset="-127"/>
            </a:endParaRPr>
          </a:p>
          <a:p>
            <a:pPr algn="ctr"/>
            <a:r>
              <a:rPr lang="en-IN" sz="4000" b="1" dirty="0" smtClean="0">
                <a:solidFill>
                  <a:srgbClr val="C00000"/>
                </a:solidFill>
                <a:latin typeface="Batang" panose="02030600000101010101" pitchFamily="18" charset="-127"/>
                <a:ea typeface="Batang" panose="02030600000101010101" pitchFamily="18" charset="-127"/>
              </a:rPr>
              <a:t>JLF Spain</a:t>
            </a:r>
          </a:p>
          <a:p>
            <a:pPr algn="ctr"/>
            <a:endParaRPr lang="en-IN" sz="1200" b="1" dirty="0" smtClean="0">
              <a:solidFill>
                <a:srgbClr val="C0000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207231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BBA2B0-CAA8-CB85-1328-5AE97F991F00}"/>
              </a:ext>
            </a:extLst>
          </p:cNvPr>
          <p:cNvSpPr txBox="1"/>
          <p:nvPr/>
        </p:nvSpPr>
        <p:spPr>
          <a:xfrm>
            <a:off x="1838325" y="2795411"/>
            <a:ext cx="9322254" cy="3416320"/>
          </a:xfrm>
          <a:prstGeom prst="rect">
            <a:avLst/>
          </a:prstGeom>
          <a:noFill/>
        </p:spPr>
        <p:txBody>
          <a:bodyPr wrap="square" rtlCol="0">
            <a:spAutoFit/>
          </a:bodyPr>
          <a:lstStyle/>
          <a:p>
            <a:r>
              <a:rPr lang="en-IN" sz="2400" spc="-5" dirty="0">
                <a:solidFill>
                  <a:schemeClr val="bg1"/>
                </a:solidFill>
                <a:latin typeface="+mj-lt"/>
                <a:cs typeface="Arial" panose="020B0604020202020204" pitchFamily="34" charset="0"/>
              </a:rPr>
              <a:t>The festival </a:t>
            </a:r>
            <a:r>
              <a:rPr lang="en-IN" sz="2400" spc="-10" dirty="0">
                <a:solidFill>
                  <a:schemeClr val="bg1"/>
                </a:solidFill>
                <a:latin typeface="+mj-lt"/>
                <a:cs typeface="Arial" panose="020B0604020202020204" pitchFamily="34" charset="0"/>
              </a:rPr>
              <a:t>will </a:t>
            </a:r>
            <a:r>
              <a:rPr lang="en-IN" sz="2400" spc="-5" dirty="0">
                <a:solidFill>
                  <a:schemeClr val="bg1"/>
                </a:solidFill>
                <a:latin typeface="+mj-lt"/>
                <a:cs typeface="Arial" panose="020B0604020202020204" pitchFamily="34" charset="0"/>
              </a:rPr>
              <a:t>showcase a vibrant </a:t>
            </a:r>
            <a:r>
              <a:rPr lang="en-IN" sz="2400" spc="-5" dirty="0" err="1">
                <a:solidFill>
                  <a:schemeClr val="bg1"/>
                </a:solidFill>
                <a:latin typeface="+mj-lt"/>
                <a:cs typeface="Arial" panose="020B0604020202020204" pitchFamily="34" charset="0"/>
              </a:rPr>
              <a:t>celeerations</a:t>
            </a:r>
            <a:r>
              <a:rPr lang="en-IN" sz="2400" spc="-5" dirty="0">
                <a:solidFill>
                  <a:schemeClr val="bg1"/>
                </a:solidFill>
                <a:latin typeface="+mj-lt"/>
                <a:cs typeface="Arial" panose="020B0604020202020204" pitchFamily="34" charset="0"/>
              </a:rPr>
              <a:t> of Indian and </a:t>
            </a:r>
            <a:r>
              <a:rPr lang="en-IN" sz="2400" spc="-5" dirty="0" err="1">
                <a:solidFill>
                  <a:schemeClr val="bg1"/>
                </a:solidFill>
                <a:latin typeface="+mj-lt"/>
                <a:cs typeface="Arial" panose="020B0604020202020204" pitchFamily="34" charset="0"/>
              </a:rPr>
              <a:t>Portugese</a:t>
            </a:r>
            <a:r>
              <a:rPr lang="en-IN" sz="2400" spc="-5" dirty="0">
                <a:solidFill>
                  <a:schemeClr val="bg1"/>
                </a:solidFill>
                <a:latin typeface="+mj-lt"/>
                <a:cs typeface="Arial" panose="020B0604020202020204" pitchFamily="34" charset="0"/>
              </a:rPr>
              <a:t> Culture </a:t>
            </a:r>
            <a:r>
              <a:rPr lang="en-IN" sz="2400" spc="-10" dirty="0">
                <a:solidFill>
                  <a:schemeClr val="bg1"/>
                </a:solidFill>
                <a:latin typeface="+mj-lt"/>
                <a:cs typeface="Arial" panose="020B0604020202020204" pitchFamily="34" charset="0"/>
              </a:rPr>
              <a:t>embodying </a:t>
            </a:r>
            <a:r>
              <a:rPr lang="en-IN" sz="2400" spc="-5" dirty="0">
                <a:solidFill>
                  <a:schemeClr val="bg1"/>
                </a:solidFill>
                <a:latin typeface="+mj-lt"/>
                <a:cs typeface="Arial" panose="020B0604020202020204" pitchFamily="34" charset="0"/>
              </a:rPr>
              <a:t>vibrant </a:t>
            </a:r>
            <a:r>
              <a:rPr lang="en-IN" sz="2400" spc="-10" dirty="0">
                <a:solidFill>
                  <a:schemeClr val="bg1"/>
                </a:solidFill>
                <a:latin typeface="+mj-lt"/>
                <a:cs typeface="Arial" panose="020B0604020202020204" pitchFamily="34" charset="0"/>
              </a:rPr>
              <a:t>and </a:t>
            </a:r>
            <a:r>
              <a:rPr lang="en-IN" sz="2400" dirty="0">
                <a:solidFill>
                  <a:schemeClr val="bg1"/>
                </a:solidFill>
                <a:latin typeface="+mj-lt"/>
                <a:cs typeface="Arial" panose="020B0604020202020204" pitchFamily="34" charset="0"/>
              </a:rPr>
              <a:t>multi-cultural </a:t>
            </a:r>
            <a:r>
              <a:rPr lang="en-IN" sz="2400" spc="-20" dirty="0">
                <a:solidFill>
                  <a:schemeClr val="bg1"/>
                </a:solidFill>
                <a:latin typeface="+mj-lt"/>
                <a:cs typeface="Arial" panose="020B0604020202020204" pitchFamily="34" charset="0"/>
              </a:rPr>
              <a:t>identity, </a:t>
            </a:r>
            <a:r>
              <a:rPr lang="en-IN" sz="2400" spc="-5" dirty="0">
                <a:solidFill>
                  <a:schemeClr val="bg1"/>
                </a:solidFill>
                <a:latin typeface="+mj-lt"/>
                <a:cs typeface="Arial" panose="020B0604020202020204" pitchFamily="34" charset="0"/>
              </a:rPr>
              <a:t>straddling the classical, the folk and indigenous and the</a:t>
            </a:r>
            <a:r>
              <a:rPr lang="en-IN" sz="2400" spc="15" dirty="0">
                <a:solidFill>
                  <a:schemeClr val="bg1"/>
                </a:solidFill>
                <a:latin typeface="+mj-lt"/>
                <a:cs typeface="Arial" panose="020B0604020202020204" pitchFamily="34" charset="0"/>
              </a:rPr>
              <a:t> </a:t>
            </a:r>
            <a:r>
              <a:rPr lang="en-IN" sz="2400" spc="-15" dirty="0">
                <a:solidFill>
                  <a:schemeClr val="bg1"/>
                </a:solidFill>
                <a:latin typeface="+mj-lt"/>
                <a:cs typeface="Arial" panose="020B0604020202020204" pitchFamily="34" charset="0"/>
              </a:rPr>
              <a:t>contemporary from both the countries. Utsav, the Celebrations, </a:t>
            </a:r>
            <a:r>
              <a:rPr lang="en-IN" sz="2400" dirty="0">
                <a:solidFill>
                  <a:schemeClr val="bg1"/>
                </a:solidFill>
                <a:latin typeface="+mj-lt"/>
                <a:cs typeface="Arial" panose="020B0604020202020204" pitchFamily="34" charset="0"/>
              </a:rPr>
              <a:t>aims to capture the spirit of collaboration through a shared cultural experience across artistic art forms and expressions. The festival will celebrate Indo - Portuguese relations through dance, music, literature, food and processions.</a:t>
            </a:r>
            <a:br>
              <a:rPr lang="en-IN" sz="2400" dirty="0">
                <a:solidFill>
                  <a:schemeClr val="bg1"/>
                </a:solidFill>
                <a:latin typeface="+mj-lt"/>
                <a:cs typeface="Arial" panose="020B0604020202020204" pitchFamily="34" charset="0"/>
              </a:rPr>
            </a:br>
            <a:r>
              <a:rPr lang="en-IN" sz="2400" dirty="0">
                <a:solidFill>
                  <a:schemeClr val="bg1"/>
                </a:solidFill>
                <a:latin typeface="+mj-lt"/>
                <a:cs typeface="Arial" panose="020B0604020202020204" pitchFamily="34" charset="0"/>
              </a:rPr>
              <a:t/>
            </a:r>
            <a:br>
              <a:rPr lang="en-IN" sz="2400" dirty="0">
                <a:solidFill>
                  <a:schemeClr val="bg1"/>
                </a:solidFill>
                <a:latin typeface="+mj-lt"/>
                <a:cs typeface="Arial" panose="020B0604020202020204" pitchFamily="34" charset="0"/>
              </a:rPr>
            </a:br>
            <a:endParaRPr lang="en-US" sz="2400" dirty="0"/>
          </a:p>
        </p:txBody>
      </p:sp>
      <p:grpSp>
        <p:nvGrpSpPr>
          <p:cNvPr id="2" name="Group 1">
            <a:extLst>
              <a:ext uri="{FF2B5EF4-FFF2-40B4-BE49-F238E27FC236}">
                <a16:creationId xmlns:a16="http://schemas.microsoft.com/office/drawing/2014/main" id="{BE97C098-CCCC-BA10-4C49-0200CF0986DD}"/>
              </a:ext>
            </a:extLst>
          </p:cNvPr>
          <p:cNvGrpSpPr/>
          <p:nvPr/>
        </p:nvGrpSpPr>
        <p:grpSpPr>
          <a:xfrm>
            <a:off x="2549011" y="347111"/>
            <a:ext cx="9213003" cy="2171364"/>
            <a:chOff x="1836407" y="140282"/>
            <a:chExt cx="9213003" cy="2171364"/>
          </a:xfrm>
        </p:grpSpPr>
        <p:sp>
          <p:nvSpPr>
            <p:cNvPr id="5" name="TextBox 4">
              <a:extLst>
                <a:ext uri="{FF2B5EF4-FFF2-40B4-BE49-F238E27FC236}">
                  <a16:creationId xmlns:a16="http://schemas.microsoft.com/office/drawing/2014/main" id="{5160FE81-3E2C-E17E-B544-FE379FD688E3}"/>
                </a:ext>
              </a:extLst>
            </p:cNvPr>
            <p:cNvSpPr txBox="1"/>
            <p:nvPr/>
          </p:nvSpPr>
          <p:spPr>
            <a:xfrm>
              <a:off x="1836407" y="140282"/>
              <a:ext cx="9213003" cy="2171364"/>
            </a:xfrm>
            <a:prstGeom prst="rect">
              <a:avLst/>
            </a:prstGeom>
            <a:noFill/>
          </p:spPr>
          <p:txBody>
            <a:bodyPr wrap="square" rtlCol="0">
              <a:spAutoFit/>
            </a:bodyPr>
            <a:lstStyle/>
            <a:p>
              <a:r>
                <a:rPr lang="en-US" sz="4800" dirty="0">
                  <a:solidFill>
                    <a:schemeClr val="bg1"/>
                  </a:solidFill>
                  <a:latin typeface="Zapfino" panose="03030300040707070C03" pitchFamily="66" charset="77"/>
                </a:rPr>
                <a:t>Utsav by the Bay</a:t>
              </a:r>
              <a:endParaRPr lang="en-US" sz="4800" dirty="0">
                <a:solidFill>
                  <a:schemeClr val="bg1"/>
                </a:solidFill>
                <a:latin typeface="Brandon Grotesque Regular" panose="020B0503020203060202" pitchFamily="34" charset="77"/>
              </a:endParaRPr>
            </a:p>
          </p:txBody>
        </p:sp>
        <p:sp>
          <p:nvSpPr>
            <p:cNvPr id="8" name="TextBox 7">
              <a:extLst>
                <a:ext uri="{FF2B5EF4-FFF2-40B4-BE49-F238E27FC236}">
                  <a16:creationId xmlns:a16="http://schemas.microsoft.com/office/drawing/2014/main" id="{6A6997E1-E301-5FF0-7A3F-E55AB731F75B}"/>
                </a:ext>
              </a:extLst>
            </p:cNvPr>
            <p:cNvSpPr txBox="1"/>
            <p:nvPr/>
          </p:nvSpPr>
          <p:spPr>
            <a:xfrm>
              <a:off x="5085715" y="1332867"/>
              <a:ext cx="3743705" cy="871970"/>
            </a:xfrm>
            <a:prstGeom prst="rect">
              <a:avLst/>
            </a:prstGeom>
            <a:noFill/>
          </p:spPr>
          <p:txBody>
            <a:bodyPr wrap="square" rtlCol="0">
              <a:spAutoFit/>
            </a:bodyPr>
            <a:lstStyle/>
            <a:p>
              <a:r>
                <a:rPr lang="en-IN" dirty="0">
                  <a:solidFill>
                    <a:schemeClr val="bg1"/>
                  </a:solidFill>
                  <a:latin typeface="Zapfino" panose="03030300040707070C03" pitchFamily="66" charset="77"/>
                  <a:cs typeface="Arial" panose="020B0604020202020204" pitchFamily="34" charset="0"/>
                </a:rPr>
                <a:t>India and Portugal</a:t>
              </a:r>
              <a:endParaRPr lang="en-US" dirty="0">
                <a:latin typeface="Zapfino" panose="03030300040707070C03" pitchFamily="66" charset="77"/>
                <a:cs typeface="Arial" panose="020B0604020202020204" pitchFamily="34" charset="0"/>
              </a:endParaRPr>
            </a:p>
          </p:txBody>
        </p:sp>
      </p:grpSp>
      <p:pic>
        <p:nvPicPr>
          <p:cNvPr id="10" name="Picture 9" descr="A picture containing background pattern&#10;&#10;Description automatically generated">
            <a:extLst>
              <a:ext uri="{FF2B5EF4-FFF2-40B4-BE49-F238E27FC236}">
                <a16:creationId xmlns:a16="http://schemas.microsoft.com/office/drawing/2014/main" id="{AEA6C926-8B83-E91B-B22E-2A46833D0A43}"/>
              </a:ext>
            </a:extLst>
          </p:cNvPr>
          <p:cNvPicPr>
            <a:picLocks noChangeAspect="1"/>
          </p:cNvPicPr>
          <p:nvPr/>
        </p:nvPicPr>
        <p:blipFill>
          <a:blip r:embed="rId2"/>
          <a:stretch>
            <a:fillRect/>
          </a:stretch>
        </p:blipFill>
        <p:spPr>
          <a:xfrm>
            <a:off x="5639" y="0"/>
            <a:ext cx="12180722" cy="6858000"/>
          </a:xfrm>
          <a:prstGeom prst="rect">
            <a:avLst/>
          </a:prstGeom>
        </p:spPr>
      </p:pic>
      <p:sp>
        <p:nvSpPr>
          <p:cNvPr id="14" name="TextBox 13">
            <a:extLst>
              <a:ext uri="{FF2B5EF4-FFF2-40B4-BE49-F238E27FC236}">
                <a16:creationId xmlns:a16="http://schemas.microsoft.com/office/drawing/2014/main" id="{5868094A-0604-4978-9515-BED3D5E5F640}"/>
              </a:ext>
            </a:extLst>
          </p:cNvPr>
          <p:cNvSpPr txBox="1"/>
          <p:nvPr/>
        </p:nvSpPr>
        <p:spPr>
          <a:xfrm>
            <a:off x="1409700" y="1576654"/>
            <a:ext cx="9334499" cy="2123658"/>
          </a:xfrm>
          <a:prstGeom prst="rect">
            <a:avLst/>
          </a:prstGeom>
          <a:noFill/>
        </p:spPr>
        <p:txBody>
          <a:bodyPr wrap="square" rtlCol="0">
            <a:spAutoFit/>
          </a:bodyPr>
          <a:lstStyle/>
          <a:p>
            <a:pPr algn="ctr"/>
            <a:endParaRPr lang="en-IN" sz="6600" b="1" dirty="0" smtClean="0">
              <a:solidFill>
                <a:srgbClr val="124B5C"/>
              </a:solidFill>
              <a:latin typeface="Zapfino" panose="03030300040707070C03" pitchFamily="66" charset="77"/>
            </a:endParaRPr>
          </a:p>
          <a:p>
            <a:pPr algn="ctr"/>
            <a:r>
              <a:rPr lang="en-IN" sz="6600" b="1" dirty="0" smtClean="0">
                <a:solidFill>
                  <a:srgbClr val="124B5C"/>
                </a:solidFill>
                <a:latin typeface="Zapfino" panose="03030300040707070C03" pitchFamily="66" charset="77"/>
              </a:rPr>
              <a:t>Words are Bridges</a:t>
            </a:r>
            <a:endParaRPr lang="en-IN" sz="6600" b="1" dirty="0">
              <a:solidFill>
                <a:srgbClr val="124B5C"/>
              </a:solidFill>
              <a:latin typeface="Zapfino" panose="03030300040707070C03" pitchFamily="66" charset="77"/>
            </a:endParaRPr>
          </a:p>
        </p:txBody>
      </p:sp>
      <p:sp>
        <p:nvSpPr>
          <p:cNvPr id="19" name="Rectangle 18"/>
          <p:cNvSpPr/>
          <p:nvPr/>
        </p:nvSpPr>
        <p:spPr>
          <a:xfrm>
            <a:off x="1378424" y="795952"/>
            <a:ext cx="9376012" cy="707886"/>
          </a:xfrm>
          <a:prstGeom prst="rect">
            <a:avLst/>
          </a:prstGeom>
        </p:spPr>
        <p:txBody>
          <a:bodyPr wrap="square">
            <a:spAutoFit/>
          </a:bodyPr>
          <a:lstStyle/>
          <a:p>
            <a:pPr algn="ctr"/>
            <a:r>
              <a:rPr lang="en-IN" sz="4000" b="1" dirty="0" smtClean="0">
                <a:solidFill>
                  <a:srgbClr val="C00000"/>
                </a:solidFill>
                <a:latin typeface="Batang" panose="02030600000101010101" pitchFamily="18" charset="-127"/>
                <a:ea typeface="Batang" panose="02030600000101010101" pitchFamily="18" charset="-127"/>
              </a:rPr>
              <a:t>TENTATIVE SPEAKRES</a:t>
            </a:r>
            <a:endParaRPr lang="en-IN" sz="1200" b="1" dirty="0" smtClean="0">
              <a:solidFill>
                <a:srgbClr val="C00000"/>
              </a:solidFill>
              <a:latin typeface="Batang" panose="02030600000101010101" pitchFamily="18" charset="-127"/>
              <a:ea typeface="Batang" panose="02030600000101010101" pitchFamily="18" charset="-127"/>
            </a:endParaRPr>
          </a:p>
        </p:txBody>
      </p:sp>
      <p:sp>
        <p:nvSpPr>
          <p:cNvPr id="20" name="Rectangle 19"/>
          <p:cNvSpPr/>
          <p:nvPr/>
        </p:nvSpPr>
        <p:spPr>
          <a:xfrm>
            <a:off x="1530824" y="1903691"/>
            <a:ext cx="9376012" cy="707886"/>
          </a:xfrm>
          <a:prstGeom prst="rect">
            <a:avLst/>
          </a:prstGeom>
        </p:spPr>
        <p:txBody>
          <a:bodyPr wrap="square">
            <a:spAutoFit/>
          </a:bodyPr>
          <a:lstStyle/>
          <a:p>
            <a:pPr algn="ctr"/>
            <a:r>
              <a:rPr lang="en-IN" sz="4000" b="1" dirty="0" smtClean="0">
                <a:solidFill>
                  <a:srgbClr val="C00000"/>
                </a:solidFill>
                <a:latin typeface="Batang" panose="02030600000101010101" pitchFamily="18" charset="-127"/>
                <a:ea typeface="Batang" panose="02030600000101010101" pitchFamily="18" charset="-127"/>
              </a:rPr>
              <a:t>JLF Spain</a:t>
            </a:r>
            <a:endParaRPr lang="en-IN" sz="1200" b="1" dirty="0" smtClean="0">
              <a:solidFill>
                <a:srgbClr val="C0000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660033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2A32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932" t="6513" r="6900"/>
          <a:stretch/>
        </p:blipFill>
        <p:spPr>
          <a:xfrm>
            <a:off x="3312564" y="1006581"/>
            <a:ext cx="3002508" cy="247185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6801" r="21169" b="27479"/>
          <a:stretch/>
        </p:blipFill>
        <p:spPr>
          <a:xfrm>
            <a:off x="6346522" y="1065993"/>
            <a:ext cx="2543124" cy="236431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5214"/>
          <a:stretch/>
        </p:blipFill>
        <p:spPr>
          <a:xfrm>
            <a:off x="3272478" y="3371520"/>
            <a:ext cx="2265616" cy="255774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12026"/>
          <a:stretch/>
        </p:blipFill>
        <p:spPr>
          <a:xfrm>
            <a:off x="5512941" y="3371520"/>
            <a:ext cx="3375239" cy="2557747"/>
          </a:xfrm>
          <a:prstGeom prst="rect">
            <a:avLst/>
          </a:prstGeom>
        </p:spPr>
      </p:pic>
      <p:sp>
        <p:nvSpPr>
          <p:cNvPr id="14" name="Rectangle 13"/>
          <p:cNvSpPr/>
          <p:nvPr/>
        </p:nvSpPr>
        <p:spPr>
          <a:xfrm>
            <a:off x="1240528" y="1062607"/>
            <a:ext cx="1951175" cy="369332"/>
          </a:xfrm>
          <a:prstGeom prst="rect">
            <a:avLst/>
          </a:prstGeom>
        </p:spPr>
        <p:txBody>
          <a:bodyPr wrap="none">
            <a:spAutoFit/>
          </a:bodyPr>
          <a:lstStyle/>
          <a:p>
            <a:r>
              <a:rPr lang="en-US" dirty="0" err="1" smtClean="0">
                <a:solidFill>
                  <a:srgbClr val="124B5C"/>
                </a:solidFill>
                <a:latin typeface="Batang" panose="02030600000101010101" pitchFamily="18" charset="-127"/>
                <a:ea typeface="Batang" panose="02030600000101010101" pitchFamily="18" charset="-127"/>
                <a:cs typeface="Times New Roman" panose="02020603050405020304" pitchFamily="18" charset="0"/>
              </a:rPr>
              <a:t>Abhijit</a:t>
            </a:r>
            <a:r>
              <a:rPr lang="en-US" dirty="0" smtClean="0">
                <a:solidFill>
                  <a:srgbClr val="124B5C"/>
                </a:solidFill>
                <a:latin typeface="Batang" panose="02030600000101010101" pitchFamily="18" charset="-127"/>
                <a:ea typeface="Batang" panose="02030600000101010101" pitchFamily="18" charset="-127"/>
                <a:cs typeface="Times New Roman" panose="02020603050405020304" pitchFamily="18" charset="0"/>
              </a:rPr>
              <a:t> </a:t>
            </a:r>
            <a:r>
              <a:rPr lang="en-US" b="1" dirty="0" smtClean="0">
                <a:solidFill>
                  <a:srgbClr val="124B5C"/>
                </a:solidFill>
                <a:latin typeface="Batang" panose="02030600000101010101" pitchFamily="18" charset="-127"/>
                <a:ea typeface="Batang" panose="02030600000101010101" pitchFamily="18" charset="-127"/>
                <a:cs typeface="Times New Roman" panose="02020603050405020304" pitchFamily="18" charset="0"/>
              </a:rPr>
              <a:t>Banerjee</a:t>
            </a:r>
            <a:endParaRPr lang="en-US" b="1" dirty="0">
              <a:solidFill>
                <a:srgbClr val="124B5C"/>
              </a:solidFill>
              <a:latin typeface="Batang" panose="02030600000101010101" pitchFamily="18" charset="-127"/>
              <a:ea typeface="Batang" panose="02030600000101010101" pitchFamily="18" charset="-127"/>
            </a:endParaRPr>
          </a:p>
        </p:txBody>
      </p:sp>
      <p:sp>
        <p:nvSpPr>
          <p:cNvPr id="15" name="Rectangle 14"/>
          <p:cNvSpPr/>
          <p:nvPr/>
        </p:nvSpPr>
        <p:spPr>
          <a:xfrm>
            <a:off x="8955166" y="1094692"/>
            <a:ext cx="1896673"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Amit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Chaudhuri</a:t>
            </a:r>
          </a:p>
        </p:txBody>
      </p:sp>
      <p:sp>
        <p:nvSpPr>
          <p:cNvPr id="16" name="Rectangle 15"/>
          <p:cNvSpPr/>
          <p:nvPr/>
        </p:nvSpPr>
        <p:spPr>
          <a:xfrm>
            <a:off x="1530947" y="5538355"/>
            <a:ext cx="1702710" cy="369332"/>
          </a:xfrm>
          <a:prstGeom prst="rect">
            <a:avLst/>
          </a:prstGeom>
        </p:spPr>
        <p:txBody>
          <a:bodyPr wrap="none">
            <a:spAutoFit/>
          </a:bodyPr>
          <a:lstStyle/>
          <a:p>
            <a:r>
              <a:rPr lang="en-US"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Amitav</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Ghosh</a:t>
            </a:r>
          </a:p>
        </p:txBody>
      </p:sp>
      <p:sp>
        <p:nvSpPr>
          <p:cNvPr id="17" name="Rectangle 16"/>
          <p:cNvSpPr/>
          <p:nvPr/>
        </p:nvSpPr>
        <p:spPr>
          <a:xfrm>
            <a:off x="8979230" y="5546377"/>
            <a:ext cx="2637260"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Antonio Muñoz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Molina</a:t>
            </a:r>
          </a:p>
        </p:txBody>
      </p:sp>
    </p:spTree>
    <p:extLst>
      <p:ext uri="{BB962C8B-B14F-4D97-AF65-F5344CB8AC3E}">
        <p14:creationId xmlns:p14="http://schemas.microsoft.com/office/powerpoint/2010/main" val="592318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2A32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367" r="28837"/>
          <a:stretch/>
        </p:blipFill>
        <p:spPr>
          <a:xfrm>
            <a:off x="3218126" y="1036747"/>
            <a:ext cx="3135976" cy="232098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2439"/>
          <a:stretch/>
        </p:blipFill>
        <p:spPr>
          <a:xfrm>
            <a:off x="6354102" y="1013203"/>
            <a:ext cx="2677602" cy="234453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0104" t="4366" r="9894"/>
          <a:stretch/>
        </p:blipFill>
        <p:spPr>
          <a:xfrm>
            <a:off x="3218125" y="3365014"/>
            <a:ext cx="3124487" cy="250702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489" r="23577"/>
          <a:stretch/>
        </p:blipFill>
        <p:spPr>
          <a:xfrm>
            <a:off x="6354102" y="3348972"/>
            <a:ext cx="2645518" cy="2523068"/>
          </a:xfrm>
          <a:prstGeom prst="rect">
            <a:avLst/>
          </a:prstGeom>
        </p:spPr>
      </p:pic>
      <p:sp>
        <p:nvSpPr>
          <p:cNvPr id="9" name="Rectangle 8"/>
          <p:cNvSpPr/>
          <p:nvPr/>
        </p:nvSpPr>
        <p:spPr>
          <a:xfrm>
            <a:off x="1549004" y="1110735"/>
            <a:ext cx="1611339" cy="369332"/>
          </a:xfrm>
          <a:prstGeom prst="rect">
            <a:avLst/>
          </a:prstGeom>
        </p:spPr>
        <p:txBody>
          <a:bodyPr wrap="none">
            <a:spAutoFit/>
          </a:bodyPr>
          <a:lstStyle/>
          <a:p>
            <a:r>
              <a:rPr lang="en-US"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Anurupa</a:t>
            </a:r>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Roy</a:t>
            </a:r>
            <a:endParaRPr lang="en-US" b="1" dirty="0">
              <a:solidFill>
                <a:srgbClr val="124B5C"/>
              </a:solidFill>
              <a:latin typeface="Batang" panose="02030600000101010101" pitchFamily="18" charset="-127"/>
              <a:ea typeface="Batang" panose="02030600000101010101" pitchFamily="18" charset="-127"/>
            </a:endParaRPr>
          </a:p>
        </p:txBody>
      </p:sp>
      <p:sp>
        <p:nvSpPr>
          <p:cNvPr id="10" name="Rectangle 9"/>
          <p:cNvSpPr/>
          <p:nvPr/>
        </p:nvSpPr>
        <p:spPr>
          <a:xfrm>
            <a:off x="9096488" y="1094692"/>
            <a:ext cx="1604927"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BN </a:t>
            </a:r>
            <a:r>
              <a:rPr lang="en-US" b="1"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Goswami</a:t>
            </a:r>
            <a:endPar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endParaRPr>
          </a:p>
        </p:txBody>
      </p:sp>
      <p:sp>
        <p:nvSpPr>
          <p:cNvPr id="11" name="Rectangle 10"/>
          <p:cNvSpPr/>
          <p:nvPr/>
        </p:nvSpPr>
        <p:spPr>
          <a:xfrm>
            <a:off x="9077151" y="5470176"/>
            <a:ext cx="1409360"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Dalai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Lama</a:t>
            </a:r>
          </a:p>
        </p:txBody>
      </p:sp>
      <p:sp>
        <p:nvSpPr>
          <p:cNvPr id="12" name="Rectangle 11"/>
          <p:cNvSpPr/>
          <p:nvPr/>
        </p:nvSpPr>
        <p:spPr>
          <a:xfrm>
            <a:off x="1731207" y="5442104"/>
            <a:ext cx="1443024"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Clara </a:t>
            </a:r>
            <a:r>
              <a:rPr lang="en-US" b="1"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Janés</a:t>
            </a:r>
            <a:endPar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3589710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2A32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649" r="19504"/>
          <a:stretch/>
        </p:blipFill>
        <p:spPr>
          <a:xfrm>
            <a:off x="3360573" y="1031830"/>
            <a:ext cx="2866030" cy="240237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343" t="5167" r="21443"/>
          <a:stretch/>
        </p:blipFill>
        <p:spPr>
          <a:xfrm>
            <a:off x="6226603" y="1010652"/>
            <a:ext cx="2596554" cy="244571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840" b="20456"/>
          <a:stretch/>
        </p:blipFill>
        <p:spPr>
          <a:xfrm>
            <a:off x="3368841" y="3452568"/>
            <a:ext cx="2923112" cy="24959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4974"/>
          <a:stretch/>
        </p:blipFill>
        <p:spPr>
          <a:xfrm>
            <a:off x="6258391" y="3444742"/>
            <a:ext cx="2586975" cy="2522922"/>
          </a:xfrm>
          <a:prstGeom prst="rect">
            <a:avLst/>
          </a:prstGeom>
        </p:spPr>
      </p:pic>
      <p:sp>
        <p:nvSpPr>
          <p:cNvPr id="6" name="Rectangle 5"/>
          <p:cNvSpPr/>
          <p:nvPr/>
        </p:nvSpPr>
        <p:spPr>
          <a:xfrm>
            <a:off x="1789634" y="1046567"/>
            <a:ext cx="1523174"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Elvira </a:t>
            </a:r>
            <a:r>
              <a:rPr lang="en-US" b="1"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Lindo</a:t>
            </a:r>
            <a:endParaRPr lang="en-US" b="1" dirty="0">
              <a:solidFill>
                <a:srgbClr val="124B5C"/>
              </a:solidFill>
              <a:latin typeface="Batang" panose="02030600000101010101" pitchFamily="18" charset="-127"/>
              <a:ea typeface="Batang" panose="02030600000101010101" pitchFamily="18" charset="-127"/>
            </a:endParaRPr>
          </a:p>
        </p:txBody>
      </p:sp>
      <p:sp>
        <p:nvSpPr>
          <p:cNvPr id="7" name="Rectangle 6"/>
          <p:cNvSpPr/>
          <p:nvPr/>
        </p:nvSpPr>
        <p:spPr>
          <a:xfrm>
            <a:off x="8903984" y="1062608"/>
            <a:ext cx="2010487" cy="369332"/>
          </a:xfrm>
          <a:prstGeom prst="rect">
            <a:avLst/>
          </a:prstGeom>
        </p:spPr>
        <p:txBody>
          <a:bodyPr wrap="none">
            <a:spAutoFit/>
          </a:bodyPr>
          <a:lstStyle/>
          <a:p>
            <a:r>
              <a:rPr lang="en-US"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Geetanjali</a:t>
            </a:r>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Shree</a:t>
            </a:r>
          </a:p>
        </p:txBody>
      </p:sp>
      <p:sp>
        <p:nvSpPr>
          <p:cNvPr id="8" name="Rectangle 7"/>
          <p:cNvSpPr/>
          <p:nvPr/>
        </p:nvSpPr>
        <p:spPr>
          <a:xfrm>
            <a:off x="8868605" y="5534344"/>
            <a:ext cx="2544286"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Juan Gabriel </a:t>
            </a:r>
            <a:r>
              <a:rPr lang="en-US" b="1"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Vásquez</a:t>
            </a:r>
            <a:endPar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endParaRPr>
          </a:p>
        </p:txBody>
      </p:sp>
      <p:sp>
        <p:nvSpPr>
          <p:cNvPr id="9" name="Rectangle 8"/>
          <p:cNvSpPr/>
          <p:nvPr/>
        </p:nvSpPr>
        <p:spPr>
          <a:xfrm>
            <a:off x="1811417" y="5554398"/>
            <a:ext cx="1494320"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Javier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Moro</a:t>
            </a:r>
          </a:p>
        </p:txBody>
      </p:sp>
    </p:spTree>
    <p:extLst>
      <p:ext uri="{BB962C8B-B14F-4D97-AF65-F5344CB8AC3E}">
        <p14:creationId xmlns:p14="http://schemas.microsoft.com/office/powerpoint/2010/main" val="2538622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2A32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7627" b="28664"/>
          <a:stretch/>
        </p:blipFill>
        <p:spPr>
          <a:xfrm>
            <a:off x="183028" y="187283"/>
            <a:ext cx="2881500" cy="224619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3" t="22353" r="8329" b="10796"/>
          <a:stretch/>
        </p:blipFill>
        <p:spPr>
          <a:xfrm>
            <a:off x="4904862" y="200112"/>
            <a:ext cx="2724776" cy="220620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230"/>
          <a:stretch/>
        </p:blipFill>
        <p:spPr>
          <a:xfrm>
            <a:off x="9469973" y="200112"/>
            <a:ext cx="2531843" cy="2205434"/>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15318"/>
          <a:stretch/>
        </p:blipFill>
        <p:spPr>
          <a:xfrm>
            <a:off x="2832327" y="3914539"/>
            <a:ext cx="2522878" cy="272689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956" r="18682"/>
          <a:stretch/>
        </p:blipFill>
        <p:spPr>
          <a:xfrm>
            <a:off x="6844373" y="3962664"/>
            <a:ext cx="3037563" cy="2666090"/>
          </a:xfrm>
          <a:prstGeom prst="rect">
            <a:avLst/>
          </a:prstGeom>
        </p:spPr>
      </p:pic>
      <p:sp>
        <p:nvSpPr>
          <p:cNvPr id="7" name="Rectangle 6"/>
          <p:cNvSpPr/>
          <p:nvPr/>
        </p:nvSpPr>
        <p:spPr>
          <a:xfrm>
            <a:off x="708303" y="2523756"/>
            <a:ext cx="1830950" cy="369332"/>
          </a:xfrm>
          <a:prstGeom prst="rect">
            <a:avLst/>
          </a:prstGeom>
        </p:spPr>
        <p:txBody>
          <a:bodyPr wrap="none">
            <a:spAutoFit/>
          </a:bodyPr>
          <a:lstStyle/>
          <a:p>
            <a:r>
              <a:rPr lang="en-US" dirty="0" smtClean="0">
                <a:solidFill>
                  <a:srgbClr val="124B5C"/>
                </a:solidFill>
                <a:latin typeface="Batang" panose="02030600000101010101" pitchFamily="18" charset="-127"/>
                <a:ea typeface="Batang" panose="02030600000101010101" pitchFamily="18" charset="-127"/>
                <a:cs typeface="Times New Roman" panose="02020603050405020304" pitchFamily="18" charset="0"/>
              </a:rPr>
              <a:t>Laura </a:t>
            </a:r>
            <a:r>
              <a:rPr lang="en-US" b="1" dirty="0" smtClean="0">
                <a:solidFill>
                  <a:srgbClr val="124B5C"/>
                </a:solidFill>
                <a:latin typeface="Batang" panose="02030600000101010101" pitchFamily="18" charset="-127"/>
                <a:ea typeface="Batang" panose="02030600000101010101" pitchFamily="18" charset="-127"/>
                <a:cs typeface="Times New Roman" panose="02020603050405020304" pitchFamily="18" charset="0"/>
              </a:rPr>
              <a:t>Esquivel</a:t>
            </a:r>
            <a:endParaRPr lang="en-US" b="1" dirty="0">
              <a:solidFill>
                <a:srgbClr val="124B5C"/>
              </a:solidFill>
              <a:latin typeface="Batang" panose="02030600000101010101" pitchFamily="18" charset="-127"/>
              <a:ea typeface="Batang" panose="02030600000101010101" pitchFamily="18" charset="-127"/>
            </a:endParaRPr>
          </a:p>
        </p:txBody>
      </p:sp>
      <p:sp>
        <p:nvSpPr>
          <p:cNvPr id="8" name="Rectangle 7"/>
          <p:cNvSpPr/>
          <p:nvPr/>
        </p:nvSpPr>
        <p:spPr>
          <a:xfrm>
            <a:off x="5044800" y="2510392"/>
            <a:ext cx="2444900"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Luis </a:t>
            </a:r>
            <a:r>
              <a:rPr lang="en-US"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García</a:t>
            </a:r>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Montero</a:t>
            </a:r>
          </a:p>
        </p:txBody>
      </p:sp>
      <p:sp>
        <p:nvSpPr>
          <p:cNvPr id="9" name="Rectangle 8"/>
          <p:cNvSpPr/>
          <p:nvPr/>
        </p:nvSpPr>
        <p:spPr>
          <a:xfrm>
            <a:off x="9562335" y="2523756"/>
            <a:ext cx="2347117"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Mario Vargas </a:t>
            </a:r>
            <a:r>
              <a:rPr lang="en-US" b="1"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Llosa</a:t>
            </a:r>
            <a:endPar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endParaRPr>
          </a:p>
        </p:txBody>
      </p:sp>
      <p:sp>
        <p:nvSpPr>
          <p:cNvPr id="10" name="Rectangle 9"/>
          <p:cNvSpPr/>
          <p:nvPr/>
        </p:nvSpPr>
        <p:spPr>
          <a:xfrm>
            <a:off x="3295310" y="3429000"/>
            <a:ext cx="1596912"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Ramiro </a:t>
            </a:r>
            <a:r>
              <a:rPr lang="en-US" b="1" dirty="0" err="1">
                <a:solidFill>
                  <a:srgbClr val="124B5C"/>
                </a:solidFill>
                <a:latin typeface="Batang" panose="02030600000101010101" pitchFamily="18" charset="-127"/>
                <a:ea typeface="Batang" panose="02030600000101010101" pitchFamily="18" charset="-127"/>
                <a:cs typeface="Times New Roman" panose="02020603050405020304" pitchFamily="18" charset="0"/>
              </a:rPr>
              <a:t>Calle</a:t>
            </a:r>
            <a:endPar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endParaRPr>
          </a:p>
        </p:txBody>
      </p:sp>
      <p:sp>
        <p:nvSpPr>
          <p:cNvPr id="11" name="Rectangle 10"/>
          <p:cNvSpPr/>
          <p:nvPr/>
        </p:nvSpPr>
        <p:spPr>
          <a:xfrm>
            <a:off x="7364297" y="3488486"/>
            <a:ext cx="2198038" cy="369332"/>
          </a:xfrm>
          <a:prstGeom prst="rect">
            <a:avLst/>
          </a:prstGeom>
        </p:spPr>
        <p:txBody>
          <a:bodyPr wrap="none">
            <a:spAutoFit/>
          </a:bodyPr>
          <a:lstStyle/>
          <a:p>
            <a:r>
              <a:rPr lang="en-US" dirty="0">
                <a:solidFill>
                  <a:srgbClr val="124B5C"/>
                </a:solidFill>
                <a:latin typeface="Batang" panose="02030600000101010101" pitchFamily="18" charset="-127"/>
                <a:ea typeface="Batang" panose="02030600000101010101" pitchFamily="18" charset="-127"/>
                <a:cs typeface="Times New Roman" panose="02020603050405020304" pitchFamily="18" charset="0"/>
              </a:rPr>
              <a:t>William </a:t>
            </a:r>
            <a:r>
              <a:rPr lang="en-US" b="1" dirty="0">
                <a:solidFill>
                  <a:srgbClr val="124B5C"/>
                </a:solidFill>
                <a:latin typeface="Batang" panose="02030600000101010101" pitchFamily="18" charset="-127"/>
                <a:ea typeface="Batang" panose="02030600000101010101" pitchFamily="18" charset="-127"/>
                <a:cs typeface="Times New Roman" panose="02020603050405020304" pitchFamily="18" charset="0"/>
              </a:rPr>
              <a:t>Dalrymple</a:t>
            </a:r>
          </a:p>
        </p:txBody>
      </p:sp>
    </p:spTree>
    <p:extLst>
      <p:ext uri="{BB962C8B-B14F-4D97-AF65-F5344CB8AC3E}">
        <p14:creationId xmlns:p14="http://schemas.microsoft.com/office/powerpoint/2010/main" val="3943416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419367" y="447234"/>
            <a:ext cx="9280478" cy="2380139"/>
          </a:xfrm>
          <a:prstGeom prst="rect">
            <a:avLst/>
          </a:prstGeom>
          <a:noFill/>
        </p:spPr>
        <p:txBody>
          <a:bodyPr wrap="square" rtlCol="0">
            <a:spAutoFit/>
          </a:bodyPr>
          <a:lstStyle/>
          <a:p>
            <a:pPr algn="ctr">
              <a:lnSpc>
                <a:spcPct val="100000"/>
              </a:lnSpc>
              <a:spcBef>
                <a:spcPts val="100"/>
              </a:spcBef>
            </a:pPr>
            <a:endParaRPr lang="en-US" sz="1050" b="1" dirty="0" smtClean="0">
              <a:solidFill>
                <a:srgbClr val="C00000"/>
              </a:solidFill>
              <a:latin typeface="Batang" panose="02030600000101010101" pitchFamily="18" charset="-127"/>
              <a:ea typeface="Batang" panose="02030600000101010101" pitchFamily="18" charset="-127"/>
            </a:endParaRPr>
          </a:p>
          <a:p>
            <a:pPr algn="ctr">
              <a:lnSpc>
                <a:spcPct val="100000"/>
              </a:lnSpc>
              <a:spcBef>
                <a:spcPts val="100"/>
              </a:spcBef>
            </a:pPr>
            <a:r>
              <a:rPr lang="en-US" sz="3200" b="1" dirty="0">
                <a:solidFill>
                  <a:srgbClr val="C00000"/>
                </a:solidFill>
                <a:latin typeface="Batang" panose="02030600000101010101" pitchFamily="18" charset="-127"/>
                <a:ea typeface="Batang" panose="02030600000101010101" pitchFamily="18" charset="-127"/>
              </a:rPr>
              <a:t>Festival Opening &amp; Inaugural </a:t>
            </a:r>
            <a:r>
              <a:rPr lang="en-US" sz="3200" b="1" dirty="0" smtClean="0">
                <a:solidFill>
                  <a:srgbClr val="C00000"/>
                </a:solidFill>
                <a:latin typeface="Batang" panose="02030600000101010101" pitchFamily="18" charset="-127"/>
                <a:ea typeface="Batang" panose="02030600000101010101" pitchFamily="18" charset="-127"/>
              </a:rPr>
              <a:t>Keynote Address</a:t>
            </a:r>
          </a:p>
          <a:p>
            <a:pPr algn="ctr">
              <a:lnSpc>
                <a:spcPct val="100000"/>
              </a:lnSpc>
              <a:spcBef>
                <a:spcPts val="100"/>
              </a:spcBef>
            </a:pPr>
            <a:endParaRPr lang="en-US" sz="1100" b="1" dirty="0" smtClean="0">
              <a:solidFill>
                <a:srgbClr val="C00000"/>
              </a:solidFill>
              <a:latin typeface="Batang" panose="02030600000101010101" pitchFamily="18" charset="-127"/>
              <a:ea typeface="Batang" panose="02030600000101010101" pitchFamily="18" charset="-127"/>
              <a:cs typeface="Arial" panose="020B0604020202020204" pitchFamily="34" charset="0"/>
            </a:endParaRPr>
          </a:p>
          <a:p>
            <a:pPr algn="ctr">
              <a:lnSpc>
                <a:spcPct val="100000"/>
              </a:lnSpc>
              <a:spcBef>
                <a:spcPts val="100"/>
              </a:spcBef>
            </a:pPr>
            <a:endParaRPr lang="en-US" sz="1100" b="1" dirty="0">
              <a:solidFill>
                <a:srgbClr val="C00000"/>
              </a:solidFill>
              <a:latin typeface="Batang" panose="02030600000101010101" pitchFamily="18" charset="-127"/>
              <a:ea typeface="Batang" panose="02030600000101010101" pitchFamily="18" charset="-127"/>
              <a:cs typeface="Arial" panose="020B0604020202020204" pitchFamily="34" charset="0"/>
            </a:endParaRPr>
          </a:p>
          <a:p>
            <a:pPr algn="ctr">
              <a:lnSpc>
                <a:spcPct val="100000"/>
              </a:lnSpc>
              <a:spcBef>
                <a:spcPts val="100"/>
              </a:spcBef>
            </a:pPr>
            <a:r>
              <a:rPr lang="en-US" sz="2000" dirty="0">
                <a:solidFill>
                  <a:srgbClr val="2E585F"/>
                </a:solidFill>
                <a:latin typeface="Batang" panose="02030600000101010101" pitchFamily="18" charset="-127"/>
                <a:ea typeface="Batang" panose="02030600000101010101" pitchFamily="18" charset="-127"/>
                <a:cs typeface="Arial" panose="020B0604020202020204" pitchFamily="34" charset="0"/>
              </a:rPr>
              <a:t>A ceremonial procession with representatives from each community group </a:t>
            </a:r>
            <a:r>
              <a:rPr lang="en-US" sz="2000" dirty="0" smtClean="0">
                <a:solidFill>
                  <a:srgbClr val="2E585F"/>
                </a:solidFill>
                <a:latin typeface="Batang" panose="02030600000101010101" pitchFamily="18" charset="-127"/>
                <a:ea typeface="Batang" panose="02030600000101010101" pitchFamily="18" charset="-127"/>
                <a:cs typeface="Arial" panose="020B0604020202020204" pitchFamily="34" charset="0"/>
              </a:rPr>
              <a:t>in </a:t>
            </a:r>
            <a:r>
              <a:rPr lang="en-US" sz="2000" dirty="0">
                <a:solidFill>
                  <a:srgbClr val="2E585F"/>
                </a:solidFill>
                <a:latin typeface="Batang" panose="02030600000101010101" pitchFamily="18" charset="-127"/>
                <a:ea typeface="Batang" panose="02030600000101010101" pitchFamily="18" charset="-127"/>
                <a:cs typeface="Arial" panose="020B0604020202020204" pitchFamily="34" charset="0"/>
              </a:rPr>
              <a:t>India and Spain, dressed in traditional attire, led by the giant puppets, </a:t>
            </a:r>
            <a:r>
              <a:rPr lang="en-US" sz="2000" dirty="0" err="1">
                <a:solidFill>
                  <a:srgbClr val="2E585F"/>
                </a:solidFill>
                <a:latin typeface="Batang" panose="02030600000101010101" pitchFamily="18" charset="-127"/>
                <a:ea typeface="Batang" panose="02030600000101010101" pitchFamily="18" charset="-127"/>
                <a:cs typeface="Arial" panose="020B0604020202020204" pitchFamily="34" charset="0"/>
              </a:rPr>
              <a:t>colourful</a:t>
            </a:r>
            <a:r>
              <a:rPr lang="en-US" sz="2000" dirty="0">
                <a:solidFill>
                  <a:srgbClr val="2E585F"/>
                </a:solidFill>
                <a:latin typeface="Batang" panose="02030600000101010101" pitchFamily="18" charset="-127"/>
                <a:ea typeface="Batang" panose="02030600000101010101" pitchFamily="18" charset="-127"/>
                <a:cs typeface="Arial" panose="020B0604020202020204" pitchFamily="34" charset="0"/>
              </a:rPr>
              <a:t> flags, and dance groups from both the countries.</a:t>
            </a:r>
          </a:p>
          <a:p>
            <a:pPr algn="ctr">
              <a:lnSpc>
                <a:spcPct val="100000"/>
              </a:lnSpc>
              <a:spcBef>
                <a:spcPts val="100"/>
              </a:spcBef>
            </a:pPr>
            <a:r>
              <a:rPr lang="en-US" sz="2000" dirty="0">
                <a:solidFill>
                  <a:srgbClr val="2E585F"/>
                </a:solidFill>
                <a:latin typeface="Batang" panose="02030600000101010101" pitchFamily="18" charset="-127"/>
                <a:ea typeface="Batang" panose="02030600000101010101" pitchFamily="18" charset="-127"/>
                <a:cs typeface="Arial" panose="020B0604020202020204" pitchFamily="34" charset="0"/>
              </a:rPr>
              <a:t>Percussions from both countries will open the festival in a grand </a:t>
            </a:r>
            <a:r>
              <a:rPr lang="en-US" sz="2000" dirty="0" smtClean="0">
                <a:solidFill>
                  <a:srgbClr val="2E585F"/>
                </a:solidFill>
                <a:latin typeface="Batang" panose="02030600000101010101" pitchFamily="18" charset="-127"/>
                <a:ea typeface="Batang" panose="02030600000101010101" pitchFamily="18" charset="-127"/>
                <a:cs typeface="Arial" panose="020B0604020202020204" pitchFamily="34" charset="0"/>
              </a:rPr>
              <a:t>way.</a:t>
            </a:r>
            <a:endParaRPr lang="en-US" sz="2000" dirty="0">
              <a:solidFill>
                <a:srgbClr val="2E585F"/>
              </a:solidFill>
              <a:latin typeface="Batang" panose="02030600000101010101" pitchFamily="18" charset="-127"/>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73720B85-C170-8E9A-9569-211503DA3A00}"/>
              </a:ext>
            </a:extLst>
          </p:cNvPr>
          <p:cNvPicPr>
            <a:picLocks noChangeAspect="1"/>
          </p:cNvPicPr>
          <p:nvPr/>
        </p:nvPicPr>
        <p:blipFill rotWithShape="1">
          <a:blip r:embed="rId3"/>
          <a:srcRect l="8024" t="15726" r="9470" b="2424"/>
          <a:stretch/>
        </p:blipFill>
        <p:spPr>
          <a:xfrm>
            <a:off x="6553222" y="3581390"/>
            <a:ext cx="5542526" cy="3092856"/>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8" y="3565347"/>
            <a:ext cx="6217798" cy="3108899"/>
          </a:xfrm>
          <a:prstGeom prst="rect">
            <a:avLst/>
          </a:prstGeom>
          <a:effectLst>
            <a:softEdge rad="76200"/>
          </a:effectLst>
        </p:spPr>
      </p:pic>
    </p:spTree>
    <p:extLst>
      <p:ext uri="{BB962C8B-B14F-4D97-AF65-F5344CB8AC3E}">
        <p14:creationId xmlns:p14="http://schemas.microsoft.com/office/powerpoint/2010/main" val="1315040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411705" y="433586"/>
            <a:ext cx="9272337" cy="4237057"/>
          </a:xfrm>
          <a:prstGeom prst="rect">
            <a:avLst/>
          </a:prstGeom>
          <a:noFill/>
        </p:spPr>
        <p:txBody>
          <a:bodyPr wrap="square" rtlCol="0">
            <a:spAutoFit/>
          </a:bodyPr>
          <a:lstStyle/>
          <a:p>
            <a:pPr algn="ctr">
              <a:lnSpc>
                <a:spcPct val="100000"/>
              </a:lnSpc>
              <a:spcBef>
                <a:spcPts val="100"/>
              </a:spcBef>
            </a:pPr>
            <a:r>
              <a:rPr lang="en-US" sz="3200" b="1" dirty="0" smtClean="0">
                <a:solidFill>
                  <a:srgbClr val="C00000"/>
                </a:solidFill>
                <a:latin typeface="Batang" panose="02030600000101010101" pitchFamily="18" charset="-127"/>
                <a:ea typeface="Batang" panose="02030600000101010101" pitchFamily="18" charset="-127"/>
              </a:rPr>
              <a:t>Yoga &amp; Wellness</a:t>
            </a:r>
          </a:p>
          <a:p>
            <a:pPr algn="ctr">
              <a:lnSpc>
                <a:spcPct val="100000"/>
              </a:lnSpc>
              <a:spcBef>
                <a:spcPts val="100"/>
              </a:spcBef>
            </a:pPr>
            <a:endParaRPr lang="en-US" sz="1100" b="1" dirty="0">
              <a:solidFill>
                <a:srgbClr val="C00000"/>
              </a:solidFill>
              <a:latin typeface="Batang" panose="02030600000101010101" pitchFamily="18" charset="-127"/>
              <a:ea typeface="Batang" panose="02030600000101010101" pitchFamily="18" charset="-127"/>
              <a:cs typeface="Arial" panose="020B0604020202020204" pitchFamily="34" charset="0"/>
            </a:endParaRPr>
          </a:p>
          <a:p>
            <a:pPr algn="ctr">
              <a:spcBef>
                <a:spcPts val="100"/>
              </a:spcBef>
            </a:pPr>
            <a:r>
              <a:rPr lang="en-US" sz="2000" b="1" dirty="0">
                <a:solidFill>
                  <a:srgbClr val="2E585F"/>
                </a:solidFill>
                <a:latin typeface="Batang" panose="02030600000101010101" pitchFamily="18" charset="-127"/>
                <a:ea typeface="Batang" panose="02030600000101010101" pitchFamily="18" charset="-127"/>
                <a:cs typeface="Arial" panose="020B0604020202020204" pitchFamily="34" charset="0"/>
              </a:rPr>
              <a:t>In the post-pandemic world, it is crucial to be mindful of your physical, mental and emotional well-being and what better way to do it then yoga!</a:t>
            </a:r>
          </a:p>
          <a:p>
            <a:pPr algn="ctr">
              <a:spcBef>
                <a:spcPts val="100"/>
              </a:spcBef>
            </a:pPr>
            <a:r>
              <a:rPr lang="en-US" sz="2000" b="1" dirty="0">
                <a:solidFill>
                  <a:srgbClr val="2E585F"/>
                </a:solidFill>
                <a:latin typeface="Batang" panose="02030600000101010101" pitchFamily="18" charset="-127"/>
                <a:ea typeface="Batang" panose="02030600000101010101" pitchFamily="18" charset="-127"/>
                <a:cs typeface="Arial" panose="020B0604020202020204" pitchFamily="34" charset="0"/>
              </a:rPr>
              <a:t>Yoga is essentially a spiritual discipline focused on aligning the mind, body and soul in a harmonious union. Propagating the spiritual wealth of sages and seers, India is at the forefront when it come to spreading awareness about wellness and yoga traditions around the world. </a:t>
            </a:r>
          </a:p>
          <a:p>
            <a:pPr algn="ctr">
              <a:spcBef>
                <a:spcPts val="100"/>
              </a:spcBef>
            </a:pPr>
            <a:r>
              <a:rPr lang="en-US" sz="2000" b="1" dirty="0">
                <a:solidFill>
                  <a:srgbClr val="2E585F"/>
                </a:solidFill>
                <a:latin typeface="Batang" panose="02030600000101010101" pitchFamily="18" charset="-127"/>
                <a:ea typeface="Batang" panose="02030600000101010101" pitchFamily="18" charset="-127"/>
                <a:cs typeface="Arial" panose="020B0604020202020204" pitchFamily="34" charset="0"/>
              </a:rPr>
              <a:t>With this belief, the Festival aims to integrate a wellness capsule that will focus on the many benefits of yoga while also sharing useful insights on how to create a lifestyle based on wellness and mindfulness via thoughtful morning sessions.</a:t>
            </a:r>
          </a:p>
          <a:p>
            <a:pPr algn="ctr">
              <a:lnSpc>
                <a:spcPct val="115000"/>
              </a:lnSpc>
              <a:spcAft>
                <a:spcPts val="1000"/>
              </a:spcAft>
            </a:pPr>
            <a:endParaRPr lang="en-US" sz="2000" b="1" dirty="0">
              <a:solidFill>
                <a:srgbClr val="124B5C"/>
              </a:solidFill>
              <a:latin typeface="Batang" panose="02030600000101010101" pitchFamily="18" charset="-127"/>
              <a:ea typeface="Batang" panose="02030600000101010101" pitchFamily="18" charset="-127"/>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980" r="18796"/>
          <a:stretch>
            <a:fillRect/>
          </a:stretch>
        </p:blipFill>
        <p:spPr>
          <a:xfrm>
            <a:off x="4593410" y="4227076"/>
            <a:ext cx="2908921" cy="2563109"/>
          </a:xfrm>
          <a:prstGeom prst="rect">
            <a:avLst/>
          </a:prstGeom>
          <a:effectLst>
            <a:softEdge rad="673100"/>
          </a:effectLst>
        </p:spPr>
      </p:pic>
    </p:spTree>
    <p:extLst>
      <p:ext uri="{BB962C8B-B14F-4D97-AF65-F5344CB8AC3E}">
        <p14:creationId xmlns:p14="http://schemas.microsoft.com/office/powerpoint/2010/main" val="2701350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780673" y="646598"/>
            <a:ext cx="8582527" cy="1149033"/>
          </a:xfrm>
          <a:prstGeom prst="rect">
            <a:avLst/>
          </a:prstGeom>
          <a:noFill/>
        </p:spPr>
        <p:txBody>
          <a:bodyPr wrap="square" rtlCol="0">
            <a:spAutoFit/>
          </a:bodyPr>
          <a:lstStyle/>
          <a:p>
            <a:pPr algn="ctr">
              <a:lnSpc>
                <a:spcPct val="100000"/>
              </a:lnSpc>
              <a:spcBef>
                <a:spcPts val="100"/>
              </a:spcBef>
            </a:pPr>
            <a:r>
              <a:rPr lang="en-US" sz="3200" b="1" dirty="0" smtClean="0">
                <a:solidFill>
                  <a:srgbClr val="C00000"/>
                </a:solidFill>
                <a:latin typeface="Batang" panose="02030600000101010101" pitchFamily="18" charset="-127"/>
                <a:ea typeface="Batang" panose="02030600000101010101" pitchFamily="18" charset="-127"/>
              </a:rPr>
              <a:t>Soulful Morning Music</a:t>
            </a:r>
          </a:p>
          <a:p>
            <a:pPr algn="ctr">
              <a:lnSpc>
                <a:spcPct val="100000"/>
              </a:lnSpc>
              <a:spcBef>
                <a:spcPts val="100"/>
              </a:spcBef>
            </a:pPr>
            <a:r>
              <a:rPr lang="en-US" sz="2400" b="1" i="1" dirty="0">
                <a:solidFill>
                  <a:srgbClr val="124B5C"/>
                </a:solidFill>
                <a:latin typeface="Batang" panose="02030600000101010101" pitchFamily="18" charset="-127"/>
                <a:ea typeface="Batang" panose="02030600000101010101" pitchFamily="18" charset="-127"/>
              </a:rPr>
              <a:t>f</a:t>
            </a:r>
            <a:r>
              <a:rPr lang="en-US" sz="2400" b="1" i="1" dirty="0" smtClean="0">
                <a:solidFill>
                  <a:srgbClr val="124B5C"/>
                </a:solidFill>
                <a:latin typeface="Batang" panose="02030600000101010101" pitchFamily="18" charset="-127"/>
                <a:ea typeface="Batang" panose="02030600000101010101" pitchFamily="18" charset="-127"/>
              </a:rPr>
              <a:t>eaturing</a:t>
            </a:r>
          </a:p>
          <a:p>
            <a:pPr algn="ctr">
              <a:lnSpc>
                <a:spcPct val="100000"/>
              </a:lnSpc>
              <a:spcBef>
                <a:spcPts val="100"/>
              </a:spcBef>
            </a:pPr>
            <a:endParaRPr lang="en-US" sz="1100" b="1" dirty="0">
              <a:solidFill>
                <a:srgbClr val="C00000"/>
              </a:solidFill>
              <a:latin typeface="Batang" panose="02030600000101010101" pitchFamily="18" charset="-127"/>
              <a:ea typeface="Batang" panose="02030600000101010101" pitchFamily="18" charset="-127"/>
              <a:cs typeface="Arial" panose="020B0604020202020204" pitchFamily="34" charset="0"/>
            </a:endParaRPr>
          </a:p>
        </p:txBody>
      </p:sp>
      <p:pic>
        <p:nvPicPr>
          <p:cNvPr id="6" name="Picture 2" descr="Morning Music - Jaipur Literature Festival">
            <a:extLst>
              <a:ext uri="{FF2B5EF4-FFF2-40B4-BE49-F238E27FC236}">
                <a16:creationId xmlns:a16="http://schemas.microsoft.com/office/drawing/2014/main" id="{86320A90-79D9-7AE6-3B2E-A70D2EA8F3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51" t="5065" r="15485" b="12261"/>
          <a:stretch/>
        </p:blipFill>
        <p:spPr bwMode="auto">
          <a:xfrm>
            <a:off x="224588" y="3240506"/>
            <a:ext cx="5358063" cy="3397818"/>
          </a:xfrm>
          <a:prstGeom prst="rect">
            <a:avLst/>
          </a:prstGeom>
          <a:ln>
            <a:noFill/>
          </a:ln>
          <a:effectLst>
            <a:outerShdw blurRad="190500" algn="tl" rotWithShape="0">
              <a:srgbClr val="000000">
                <a:alpha val="70000"/>
              </a:srgbClr>
            </a:outerShdw>
            <a:softEdge rad="114300"/>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6320A90-79D9-7AE6-3B2E-A70D2EA8F395}"/>
              </a:ext>
            </a:extLst>
          </p:cNvPr>
          <p:cNvPicPr>
            <a:picLocks noChangeAspect="1" noChangeArrowheads="1"/>
          </p:cNvPicPr>
          <p:nvPr/>
        </p:nvPicPr>
        <p:blipFill rotWithShape="1">
          <a:blip r:embed="rId4"/>
          <a:srcRect l="5182" t="21075" r="6365" b="22875"/>
          <a:stretch/>
        </p:blipFill>
        <p:spPr bwMode="auto">
          <a:xfrm>
            <a:off x="5999748" y="3224463"/>
            <a:ext cx="6095125" cy="3418110"/>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778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758" y="2442229"/>
            <a:ext cx="2456122" cy="461665"/>
          </a:xfrm>
          <a:prstGeom prst="rect">
            <a:avLst/>
          </a:prstGeom>
        </p:spPr>
        <p:txBody>
          <a:bodyPr wrap="none">
            <a:spAutoFit/>
          </a:bodyPr>
          <a:lstStyle/>
          <a:p>
            <a:r>
              <a:rPr lang="en-US" sz="2400" b="1" dirty="0">
                <a:solidFill>
                  <a:srgbClr val="124B5C"/>
                </a:solidFill>
                <a:latin typeface="Batang" panose="02030600000101010101" pitchFamily="18" charset="-127"/>
                <a:ea typeface="Batang" panose="02030600000101010101" pitchFamily="18" charset="-127"/>
              </a:rPr>
              <a:t>UJWAL NAGAR</a:t>
            </a:r>
          </a:p>
        </p:txBody>
      </p:sp>
      <p:sp>
        <p:nvSpPr>
          <p:cNvPr id="3" name="Rectangle 2"/>
          <p:cNvSpPr/>
          <p:nvPr/>
        </p:nvSpPr>
        <p:spPr>
          <a:xfrm>
            <a:off x="7415292" y="2425863"/>
            <a:ext cx="3264035" cy="461665"/>
          </a:xfrm>
          <a:prstGeom prst="rect">
            <a:avLst/>
          </a:prstGeom>
        </p:spPr>
        <p:txBody>
          <a:bodyPr wrap="none">
            <a:spAutoFit/>
          </a:bodyPr>
          <a:lstStyle/>
          <a:p>
            <a:pPr algn="ctr">
              <a:spcBef>
                <a:spcPts val="100"/>
              </a:spcBef>
              <a:spcAft>
                <a:spcPts val="600"/>
              </a:spcAft>
            </a:pPr>
            <a:r>
              <a:rPr lang="en-US" sz="2400" b="1" dirty="0">
                <a:solidFill>
                  <a:srgbClr val="124B5C"/>
                </a:solidFill>
                <a:latin typeface="Batang" panose="02030600000101010101" pitchFamily="18" charset="-127"/>
                <a:ea typeface="Batang" panose="02030600000101010101" pitchFamily="18" charset="-127"/>
              </a:rPr>
              <a:t>AAHVAAN PROJECT</a:t>
            </a:r>
          </a:p>
        </p:txBody>
      </p:sp>
    </p:spTree>
    <p:extLst>
      <p:ext uri="{BB962C8B-B14F-4D97-AF65-F5344CB8AC3E}">
        <p14:creationId xmlns:p14="http://schemas.microsoft.com/office/powerpoint/2010/main" val="2130633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427747" y="646598"/>
            <a:ext cx="9332399" cy="1149033"/>
          </a:xfrm>
          <a:prstGeom prst="rect">
            <a:avLst/>
          </a:prstGeom>
          <a:noFill/>
        </p:spPr>
        <p:txBody>
          <a:bodyPr wrap="square" rtlCol="0">
            <a:spAutoFit/>
          </a:bodyPr>
          <a:lstStyle/>
          <a:p>
            <a:pPr algn="ctr">
              <a:lnSpc>
                <a:spcPct val="100000"/>
              </a:lnSpc>
              <a:spcBef>
                <a:spcPts val="100"/>
              </a:spcBef>
            </a:pPr>
            <a:r>
              <a:rPr lang="en-US" sz="3200" b="1" dirty="0" smtClean="0">
                <a:solidFill>
                  <a:srgbClr val="C00000"/>
                </a:solidFill>
                <a:latin typeface="Batang" panose="02030600000101010101" pitchFamily="18" charset="-127"/>
                <a:ea typeface="Batang" panose="02030600000101010101" pitchFamily="18" charset="-127"/>
              </a:rPr>
              <a:t>Evening Music Stage</a:t>
            </a:r>
          </a:p>
          <a:p>
            <a:pPr algn="ctr">
              <a:lnSpc>
                <a:spcPct val="100000"/>
              </a:lnSpc>
              <a:spcBef>
                <a:spcPts val="100"/>
              </a:spcBef>
            </a:pPr>
            <a:r>
              <a:rPr lang="en-US" sz="2400" b="1" i="1" dirty="0">
                <a:solidFill>
                  <a:srgbClr val="124B5C"/>
                </a:solidFill>
                <a:latin typeface="Batang" panose="02030600000101010101" pitchFamily="18" charset="-127"/>
                <a:ea typeface="Batang" panose="02030600000101010101" pitchFamily="18" charset="-127"/>
              </a:rPr>
              <a:t>f</a:t>
            </a:r>
            <a:r>
              <a:rPr lang="en-US" sz="2400" b="1" i="1" dirty="0" smtClean="0">
                <a:solidFill>
                  <a:srgbClr val="124B5C"/>
                </a:solidFill>
                <a:latin typeface="Batang" panose="02030600000101010101" pitchFamily="18" charset="-127"/>
                <a:ea typeface="Batang" panose="02030600000101010101" pitchFamily="18" charset="-127"/>
              </a:rPr>
              <a:t>eaturing</a:t>
            </a:r>
          </a:p>
          <a:p>
            <a:pPr algn="ctr">
              <a:lnSpc>
                <a:spcPct val="100000"/>
              </a:lnSpc>
              <a:spcBef>
                <a:spcPts val="100"/>
              </a:spcBef>
            </a:pPr>
            <a:endParaRPr lang="en-US" sz="1100" b="1" dirty="0">
              <a:solidFill>
                <a:srgbClr val="C00000"/>
              </a:solidFill>
              <a:latin typeface="Batang" panose="02030600000101010101" pitchFamily="18" charset="-127"/>
              <a:ea typeface="Batang" panose="02030600000101010101" pitchFamily="18" charset="-127"/>
              <a:cs typeface="Arial" panose="020B0604020202020204" pitchFamily="34" charset="0"/>
            </a:endParaRPr>
          </a:p>
        </p:txBody>
      </p:sp>
      <p:sp>
        <p:nvSpPr>
          <p:cNvPr id="2" name="Rectangle 1"/>
          <p:cNvSpPr/>
          <p:nvPr/>
        </p:nvSpPr>
        <p:spPr>
          <a:xfrm>
            <a:off x="1276980" y="2442229"/>
            <a:ext cx="4722768" cy="461665"/>
          </a:xfrm>
          <a:prstGeom prst="rect">
            <a:avLst/>
          </a:prstGeom>
        </p:spPr>
        <p:txBody>
          <a:bodyPr wrap="none">
            <a:spAutoFit/>
          </a:bodyPr>
          <a:lstStyle/>
          <a:p>
            <a:pPr algn="ctr"/>
            <a:r>
              <a:rPr lang="en-US" sz="2400" b="1" dirty="0" smtClean="0">
                <a:solidFill>
                  <a:srgbClr val="124B5C"/>
                </a:solidFill>
                <a:latin typeface="Batang" panose="02030600000101010101" pitchFamily="18" charset="-127"/>
                <a:ea typeface="Batang" panose="02030600000101010101" pitchFamily="18" charset="-127"/>
              </a:rPr>
              <a:t>SHUBHENDRA &amp; SASKIA </a:t>
            </a:r>
            <a:r>
              <a:rPr lang="en-US" sz="2400" b="1" dirty="0">
                <a:solidFill>
                  <a:srgbClr val="124B5C"/>
                </a:solidFill>
                <a:latin typeface="Batang" panose="02030600000101010101" pitchFamily="18" charset="-127"/>
                <a:ea typeface="Batang" panose="02030600000101010101" pitchFamily="18" charset="-127"/>
              </a:rPr>
              <a:t>RAO</a:t>
            </a:r>
          </a:p>
        </p:txBody>
      </p:sp>
      <p:sp>
        <p:nvSpPr>
          <p:cNvPr id="3" name="Rectangle 2"/>
          <p:cNvSpPr/>
          <p:nvPr/>
        </p:nvSpPr>
        <p:spPr>
          <a:xfrm>
            <a:off x="6981546" y="2442229"/>
            <a:ext cx="3778600" cy="461665"/>
          </a:xfrm>
          <a:prstGeom prst="rect">
            <a:avLst/>
          </a:prstGeom>
        </p:spPr>
        <p:txBody>
          <a:bodyPr wrap="none">
            <a:spAutoFit/>
          </a:bodyPr>
          <a:lstStyle/>
          <a:p>
            <a:pPr algn="ctr">
              <a:spcBef>
                <a:spcPts val="100"/>
              </a:spcBef>
              <a:spcAft>
                <a:spcPts val="600"/>
              </a:spcAft>
            </a:pPr>
            <a:r>
              <a:rPr lang="en-US" sz="2400" b="1" dirty="0" smtClean="0">
                <a:solidFill>
                  <a:srgbClr val="124B5C"/>
                </a:solidFill>
                <a:latin typeface="Batang" panose="02030600000101010101" pitchFamily="18" charset="-127"/>
                <a:ea typeface="Batang" panose="02030600000101010101" pitchFamily="18" charset="-127"/>
              </a:rPr>
              <a:t>KUTLE KHAN PROJECT</a:t>
            </a:r>
            <a:endParaRPr lang="en-US" sz="2400" b="1" dirty="0">
              <a:solidFill>
                <a:srgbClr val="124B5C"/>
              </a:solidFill>
              <a:latin typeface="Batang" panose="02030600000101010101" pitchFamily="18" charset="-127"/>
              <a:ea typeface="Batang" panose="02030600000101010101" pitchFamily="18" charset="-127"/>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225" r="4662"/>
          <a:stretch/>
        </p:blipFill>
        <p:spPr>
          <a:xfrm>
            <a:off x="144379" y="2903894"/>
            <a:ext cx="5623284" cy="3862000"/>
          </a:xfrm>
          <a:prstGeom prst="rect">
            <a:avLst/>
          </a:prstGeom>
          <a:effectLst>
            <a:softEdge rad="152400"/>
          </a:effectLst>
        </p:spPr>
      </p:pic>
      <p:pic>
        <p:nvPicPr>
          <p:cNvPr id="10" name="Picture 9" descr="IMG_0779.JPG"/>
          <p:cNvPicPr>
            <a:picLocks noChangeAspect="1"/>
          </p:cNvPicPr>
          <p:nvPr/>
        </p:nvPicPr>
        <p:blipFill rotWithShape="1">
          <a:blip r:embed="rId4" cstate="email">
            <a:alphaModFix amt="98000"/>
          </a:blip>
          <a:srcRect t="26175" r="11248" b="6368"/>
          <a:stretch/>
        </p:blipFill>
        <p:spPr>
          <a:xfrm>
            <a:off x="7490004" y="2903894"/>
            <a:ext cx="4397402" cy="3834064"/>
          </a:xfrm>
          <a:prstGeom prst="rect">
            <a:avLst/>
          </a:prstGeom>
          <a:effectLst>
            <a:softEdge rad="127000"/>
          </a:effectLst>
        </p:spPr>
      </p:pic>
    </p:spTree>
    <p:extLst>
      <p:ext uri="{BB962C8B-B14F-4D97-AF65-F5344CB8AC3E}">
        <p14:creationId xmlns:p14="http://schemas.microsoft.com/office/powerpoint/2010/main" val="947343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14514"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427747" y="646598"/>
            <a:ext cx="9332399" cy="1149033"/>
          </a:xfrm>
          <a:prstGeom prst="rect">
            <a:avLst/>
          </a:prstGeom>
          <a:noFill/>
        </p:spPr>
        <p:txBody>
          <a:bodyPr wrap="square" rtlCol="0">
            <a:spAutoFit/>
          </a:bodyPr>
          <a:lstStyle/>
          <a:p>
            <a:pPr algn="ctr">
              <a:lnSpc>
                <a:spcPct val="100000"/>
              </a:lnSpc>
              <a:spcBef>
                <a:spcPts val="100"/>
              </a:spcBef>
            </a:pPr>
            <a:r>
              <a:rPr lang="en-US" sz="3200" b="1" dirty="0" smtClean="0">
                <a:solidFill>
                  <a:srgbClr val="C00000"/>
                </a:solidFill>
                <a:latin typeface="Batang" panose="02030600000101010101" pitchFamily="18" charset="-127"/>
                <a:ea typeface="Batang" panose="02030600000101010101" pitchFamily="18" charset="-127"/>
              </a:rPr>
              <a:t>Music Stage</a:t>
            </a:r>
          </a:p>
          <a:p>
            <a:pPr algn="ctr">
              <a:lnSpc>
                <a:spcPct val="100000"/>
              </a:lnSpc>
              <a:spcBef>
                <a:spcPts val="100"/>
              </a:spcBef>
            </a:pPr>
            <a:r>
              <a:rPr lang="en-US" sz="2400" b="1" i="1" dirty="0">
                <a:solidFill>
                  <a:srgbClr val="124B5C"/>
                </a:solidFill>
                <a:latin typeface="Batang" panose="02030600000101010101" pitchFamily="18" charset="-127"/>
                <a:ea typeface="Batang" panose="02030600000101010101" pitchFamily="18" charset="-127"/>
              </a:rPr>
              <a:t>f</a:t>
            </a:r>
            <a:r>
              <a:rPr lang="en-US" sz="2400" b="1" i="1" dirty="0" smtClean="0">
                <a:solidFill>
                  <a:srgbClr val="124B5C"/>
                </a:solidFill>
                <a:latin typeface="Batang" panose="02030600000101010101" pitchFamily="18" charset="-127"/>
                <a:ea typeface="Batang" panose="02030600000101010101" pitchFamily="18" charset="-127"/>
              </a:rPr>
              <a:t>eaturing</a:t>
            </a:r>
          </a:p>
          <a:p>
            <a:pPr algn="ctr">
              <a:lnSpc>
                <a:spcPct val="100000"/>
              </a:lnSpc>
              <a:spcBef>
                <a:spcPts val="100"/>
              </a:spcBef>
            </a:pPr>
            <a:endParaRPr lang="en-US" sz="1100" b="1" dirty="0">
              <a:solidFill>
                <a:srgbClr val="C00000"/>
              </a:solidFill>
              <a:latin typeface="Batang" panose="02030600000101010101" pitchFamily="18" charset="-127"/>
              <a:ea typeface="Batang" panose="02030600000101010101" pitchFamily="18" charset="-127"/>
              <a:cs typeface="Arial" panose="020B0604020202020204" pitchFamily="34" charset="0"/>
            </a:endParaRPr>
          </a:p>
        </p:txBody>
      </p:sp>
      <p:sp>
        <p:nvSpPr>
          <p:cNvPr id="2" name="Rectangle 1"/>
          <p:cNvSpPr/>
          <p:nvPr/>
        </p:nvSpPr>
        <p:spPr>
          <a:xfrm>
            <a:off x="2047497" y="2442229"/>
            <a:ext cx="2062616" cy="461665"/>
          </a:xfrm>
          <a:prstGeom prst="rect">
            <a:avLst/>
          </a:prstGeom>
        </p:spPr>
        <p:txBody>
          <a:bodyPr wrap="none">
            <a:spAutoFit/>
          </a:bodyPr>
          <a:lstStyle/>
          <a:p>
            <a:pPr algn="ctr"/>
            <a:r>
              <a:rPr lang="en-US" sz="2400" b="1" dirty="0" smtClean="0">
                <a:solidFill>
                  <a:srgbClr val="124B5C"/>
                </a:solidFill>
                <a:latin typeface="Batang" panose="02030600000101010101" pitchFamily="18" charset="-127"/>
                <a:ea typeface="Batang" panose="02030600000101010101" pitchFamily="18" charset="-127"/>
              </a:rPr>
              <a:t>VIDYA SHAH</a:t>
            </a:r>
            <a:endParaRPr lang="en-US" sz="2400" b="1" dirty="0">
              <a:solidFill>
                <a:srgbClr val="124B5C"/>
              </a:solidFill>
              <a:latin typeface="Batang" panose="02030600000101010101" pitchFamily="18" charset="-127"/>
              <a:ea typeface="Batang" panose="02030600000101010101" pitchFamily="18" charset="-127"/>
            </a:endParaRPr>
          </a:p>
        </p:txBody>
      </p:sp>
      <p:sp>
        <p:nvSpPr>
          <p:cNvPr id="3" name="Rectangle 2"/>
          <p:cNvSpPr/>
          <p:nvPr/>
        </p:nvSpPr>
        <p:spPr>
          <a:xfrm>
            <a:off x="7815395" y="2442229"/>
            <a:ext cx="2227020" cy="461665"/>
          </a:xfrm>
          <a:prstGeom prst="rect">
            <a:avLst/>
          </a:prstGeom>
        </p:spPr>
        <p:txBody>
          <a:bodyPr wrap="none">
            <a:spAutoFit/>
          </a:bodyPr>
          <a:lstStyle/>
          <a:p>
            <a:pPr algn="ctr">
              <a:spcBef>
                <a:spcPts val="100"/>
              </a:spcBef>
              <a:spcAft>
                <a:spcPts val="600"/>
              </a:spcAft>
            </a:pPr>
            <a:r>
              <a:rPr lang="en-US" sz="2400" b="1" dirty="0" smtClean="0">
                <a:solidFill>
                  <a:srgbClr val="124B5C"/>
                </a:solidFill>
                <a:latin typeface="Batang" panose="02030600000101010101" pitchFamily="18" charset="-127"/>
                <a:ea typeface="Batang" panose="02030600000101010101" pitchFamily="18" charset="-127"/>
              </a:rPr>
              <a:t>USHA UTHUP</a:t>
            </a:r>
            <a:endParaRPr lang="en-US" sz="2400" b="1" dirty="0">
              <a:solidFill>
                <a:srgbClr val="124B5C"/>
              </a:solidFill>
              <a:latin typeface="Batang" panose="02030600000101010101" pitchFamily="18" charset="-127"/>
              <a:ea typeface="Batang" panose="02030600000101010101" pitchFamily="18" charset="-127"/>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891"/>
          <a:stretch/>
        </p:blipFill>
        <p:spPr>
          <a:xfrm>
            <a:off x="334039" y="2903894"/>
            <a:ext cx="5249926" cy="3834063"/>
          </a:xfrm>
          <a:prstGeom prst="rect">
            <a:avLst/>
          </a:prstGeom>
          <a:effectLst>
            <a:softEdge rad="152400"/>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734" r="20050"/>
          <a:stretch/>
        </p:blipFill>
        <p:spPr>
          <a:xfrm>
            <a:off x="6654796" y="2911223"/>
            <a:ext cx="5043715" cy="3794319"/>
          </a:xfrm>
          <a:prstGeom prst="rect">
            <a:avLst/>
          </a:prstGeom>
          <a:effectLst>
            <a:softEdge rad="152400"/>
          </a:effectLst>
        </p:spPr>
      </p:pic>
    </p:spTree>
    <p:extLst>
      <p:ext uri="{BB962C8B-B14F-4D97-AF65-F5344CB8AC3E}">
        <p14:creationId xmlns:p14="http://schemas.microsoft.com/office/powerpoint/2010/main" val="1718394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923757" y="320205"/>
            <a:ext cx="8604504" cy="4929747"/>
          </a:xfrm>
          <a:prstGeom prst="rect">
            <a:avLst/>
          </a:prstGeom>
          <a:noFill/>
        </p:spPr>
        <p:txBody>
          <a:bodyPr wrap="square" rtlCol="0">
            <a:spAutoFit/>
          </a:bodyPr>
          <a:lstStyle/>
          <a:p>
            <a:pPr algn="ctr">
              <a:lnSpc>
                <a:spcPct val="100000"/>
              </a:lnSpc>
              <a:spcBef>
                <a:spcPts val="100"/>
              </a:spcBef>
            </a:pPr>
            <a:r>
              <a:rPr lang="en-US" sz="3200" b="1" dirty="0">
                <a:solidFill>
                  <a:srgbClr val="C00000"/>
                </a:solidFill>
                <a:latin typeface="Batang" panose="02030600000101010101" pitchFamily="18" charset="-127"/>
                <a:ea typeface="Batang" panose="02030600000101010101" pitchFamily="18" charset="-127"/>
              </a:rPr>
              <a:t>JAIPUR</a:t>
            </a:r>
            <a:r>
              <a:rPr lang="en-US" sz="3200" spc="-15" dirty="0" smtClean="0">
                <a:solidFill>
                  <a:srgbClr val="EA1C94"/>
                </a:solidFill>
                <a:latin typeface="Batang" panose="02030600000101010101" pitchFamily="18" charset="-127"/>
                <a:ea typeface="Batang" panose="02030600000101010101" pitchFamily="18" charset="-127"/>
              </a:rPr>
              <a:t> </a:t>
            </a:r>
            <a:r>
              <a:rPr lang="en-US" sz="3200" b="1" dirty="0">
                <a:solidFill>
                  <a:srgbClr val="C00000"/>
                </a:solidFill>
                <a:latin typeface="Batang" panose="02030600000101010101" pitchFamily="18" charset="-127"/>
                <a:ea typeface="Batang" panose="02030600000101010101" pitchFamily="18" charset="-127"/>
              </a:rPr>
              <a:t>LITERATURE FESTIVAL</a:t>
            </a:r>
          </a:p>
          <a:p>
            <a:pPr algn="ctr">
              <a:lnSpc>
                <a:spcPct val="100000"/>
              </a:lnSpc>
            </a:pPr>
            <a:r>
              <a:rPr lang="en-US" sz="2800" b="1" i="1" dirty="0">
                <a:solidFill>
                  <a:srgbClr val="C00000"/>
                </a:solidFill>
                <a:latin typeface="Batang" panose="02030600000101010101" pitchFamily="18" charset="-127"/>
                <a:ea typeface="Batang" panose="02030600000101010101" pitchFamily="18" charset="-127"/>
              </a:rPr>
              <a:t>‘The Greatest Literary Show on </a:t>
            </a:r>
            <a:r>
              <a:rPr lang="en-US" sz="2800" b="1" i="1" dirty="0" smtClean="0">
                <a:solidFill>
                  <a:srgbClr val="C00000"/>
                </a:solidFill>
                <a:latin typeface="Batang" panose="02030600000101010101" pitchFamily="18" charset="-127"/>
                <a:ea typeface="Batang" panose="02030600000101010101" pitchFamily="18" charset="-127"/>
              </a:rPr>
              <a:t>Earth</a:t>
            </a:r>
            <a:r>
              <a:rPr lang="en-US" sz="2800" i="1" spc="-15" dirty="0" smtClean="0">
                <a:solidFill>
                  <a:srgbClr val="EA1C94"/>
                </a:solidFill>
                <a:latin typeface="Batang" panose="02030600000101010101" pitchFamily="18" charset="-127"/>
                <a:ea typeface="Batang" panose="02030600000101010101" pitchFamily="18" charset="-127"/>
              </a:rPr>
              <a:t>’</a:t>
            </a:r>
          </a:p>
          <a:p>
            <a:pPr algn="ctr">
              <a:lnSpc>
                <a:spcPct val="100000"/>
              </a:lnSpc>
            </a:pPr>
            <a:endParaRPr lang="en-IN" sz="1400" b="1" dirty="0">
              <a:solidFill>
                <a:srgbClr val="C00000"/>
              </a:solidFill>
              <a:latin typeface="Zapfino" panose="03030300040707070C03" pitchFamily="66" charset="77"/>
            </a:endParaRPr>
          </a:p>
          <a:p>
            <a:pPr marL="298450" marR="28575" indent="-285750">
              <a:lnSpc>
                <a:spcPts val="1900"/>
              </a:lnSpc>
              <a:spcBef>
                <a:spcPts val="180"/>
              </a:spcBef>
              <a:buClr>
                <a:srgbClr val="FF0066"/>
              </a:buClr>
              <a:buFont typeface="Arial MT"/>
              <a:buChar char="•"/>
              <a:tabLst>
                <a:tab pos="297815" algn="l"/>
                <a:tab pos="298450" algn="l"/>
              </a:tabLst>
            </a:pP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An open and democratic platform for debate and discussion that promotes inclusiveness.</a:t>
            </a:r>
          </a:p>
          <a:p>
            <a:pPr marL="298450" marR="28575" indent="-285750">
              <a:lnSpc>
                <a:spcPts val="1900"/>
              </a:lnSpc>
              <a:spcBef>
                <a:spcPts val="180"/>
              </a:spcBef>
              <a:buClr>
                <a:srgbClr val="FF0066"/>
              </a:buClr>
              <a:buFont typeface="Arial MT"/>
              <a:buChar char="•"/>
              <a:tabLst>
                <a:tab pos="297815" algn="l"/>
                <a:tab pos="298450" algn="l"/>
              </a:tabLst>
            </a:pP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A constant flow of ideas, while providing a space to  dare, dream, and imagine.</a:t>
            </a:r>
          </a:p>
          <a:p>
            <a:pPr marL="298450" marR="28575" indent="-285750">
              <a:lnSpc>
                <a:spcPts val="1900"/>
              </a:lnSpc>
              <a:spcBef>
                <a:spcPts val="180"/>
              </a:spcBef>
              <a:buClr>
                <a:srgbClr val="FF0066"/>
              </a:buClr>
              <a:buFont typeface="Arial MT"/>
              <a:buChar char="•"/>
              <a:tabLst>
                <a:tab pos="297815" algn="l"/>
                <a:tab pos="298450" algn="l"/>
              </a:tabLst>
            </a:pP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Celebrating acclaimed international and Indian voices, including Nobel laureates and winners of Man Booker, Pulitzer Prize</a:t>
            </a:r>
            <a:r>
              <a:rPr lang="en-US" dirty="0" smtClean="0">
                <a:solidFill>
                  <a:srgbClr val="124A5D"/>
                </a:solidFill>
                <a:latin typeface="Batang" panose="02030600000101010101" pitchFamily="18" charset="-127"/>
                <a:ea typeface="Batang" panose="02030600000101010101" pitchFamily="18" charset="-127"/>
                <a:cs typeface="Arial" panose="020B0604020202020204" pitchFamily="34" charset="0"/>
              </a:rPr>
              <a:t>, </a:t>
            </a:r>
            <a:r>
              <a:rPr lang="en-US" dirty="0" err="1">
                <a:solidFill>
                  <a:srgbClr val="124A5D"/>
                </a:solidFill>
                <a:latin typeface="Batang" panose="02030600000101010101" pitchFamily="18" charset="-127"/>
                <a:ea typeface="Batang" panose="02030600000101010101" pitchFamily="18" charset="-127"/>
                <a:cs typeface="Arial" panose="020B0604020202020204" pitchFamily="34" charset="0"/>
              </a:rPr>
              <a:t>Sahitya</a:t>
            </a: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 </a:t>
            </a:r>
            <a:r>
              <a:rPr lang="en-US" dirty="0" err="1">
                <a:solidFill>
                  <a:srgbClr val="124A5D"/>
                </a:solidFill>
                <a:latin typeface="Batang" panose="02030600000101010101" pitchFamily="18" charset="-127"/>
                <a:ea typeface="Batang" panose="02030600000101010101" pitchFamily="18" charset="-127"/>
                <a:cs typeface="Arial" panose="020B0604020202020204" pitchFamily="34" charset="0"/>
              </a:rPr>
              <a:t>Akademi</a:t>
            </a: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 Prize, and JCB Prize for Literature.</a:t>
            </a:r>
          </a:p>
          <a:p>
            <a:pPr marL="298450" marR="28575" indent="-285750">
              <a:lnSpc>
                <a:spcPts val="1900"/>
              </a:lnSpc>
              <a:spcBef>
                <a:spcPts val="180"/>
              </a:spcBef>
              <a:buClr>
                <a:srgbClr val="FF0066"/>
              </a:buClr>
              <a:buFont typeface="Arial MT"/>
              <a:buChar char="•"/>
              <a:tabLst>
                <a:tab pos="297815" algn="l"/>
                <a:tab pos="298450" algn="l"/>
              </a:tabLst>
            </a:pP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Bridging cultural, geographical, and historical divides by bringing </a:t>
            </a:r>
            <a:r>
              <a:rPr lang="en-US" dirty="0" smtClean="0">
                <a:solidFill>
                  <a:srgbClr val="124A5D"/>
                </a:solidFill>
                <a:latin typeface="Batang" panose="02030600000101010101" pitchFamily="18" charset="-127"/>
                <a:ea typeface="Batang" panose="02030600000101010101" pitchFamily="18" charset="-127"/>
                <a:cs typeface="Arial" panose="020B0604020202020204" pitchFamily="34" charset="0"/>
              </a:rPr>
              <a:t>the world </a:t>
            </a: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to India and India to the world.</a:t>
            </a:r>
          </a:p>
          <a:p>
            <a:pPr marL="298450" marR="28575" indent="-285750">
              <a:lnSpc>
                <a:spcPts val="1900"/>
              </a:lnSpc>
              <a:spcBef>
                <a:spcPts val="180"/>
              </a:spcBef>
              <a:buClr>
                <a:srgbClr val="FF0066"/>
              </a:buClr>
              <a:buFont typeface="Arial MT"/>
              <a:buChar char="•"/>
              <a:tabLst>
                <a:tab pos="297815" algn="l"/>
                <a:tab pos="298450" algn="l"/>
              </a:tabLst>
            </a:pP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The Festival has always represented a wide array of renowned  authors from </a:t>
            </a:r>
            <a:r>
              <a:rPr lang="en-US" dirty="0" smtClean="0">
                <a:solidFill>
                  <a:srgbClr val="124A5D"/>
                </a:solidFill>
                <a:latin typeface="Batang" panose="02030600000101010101" pitchFamily="18" charset="-127"/>
                <a:ea typeface="Batang" panose="02030600000101010101" pitchFamily="18" charset="-127"/>
                <a:cs typeface="Arial" panose="020B0604020202020204" pitchFamily="34" charset="0"/>
              </a:rPr>
              <a:t>diverse genres </a:t>
            </a: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and backgrounds, creating an inclusive  space </a:t>
            </a:r>
            <a:r>
              <a:rPr lang="en-US" dirty="0" smtClean="0">
                <a:solidFill>
                  <a:srgbClr val="124A5D"/>
                </a:solidFill>
                <a:latin typeface="Batang" panose="02030600000101010101" pitchFamily="18" charset="-127"/>
                <a:ea typeface="Batang" panose="02030600000101010101" pitchFamily="18" charset="-127"/>
                <a:cs typeface="Arial" panose="020B0604020202020204" pitchFamily="34" charset="0"/>
              </a:rPr>
              <a:t>for discourse </a:t>
            </a:r>
            <a:r>
              <a:rPr lang="en-US" dirty="0">
                <a:solidFill>
                  <a:srgbClr val="124A5D"/>
                </a:solidFill>
                <a:latin typeface="Batang" panose="02030600000101010101" pitchFamily="18" charset="-127"/>
                <a:ea typeface="Batang" panose="02030600000101010101" pitchFamily="18" charset="-127"/>
                <a:cs typeface="Arial" panose="020B0604020202020204" pitchFamily="34" charset="0"/>
              </a:rPr>
              <a:t>and conversations.</a:t>
            </a:r>
          </a:p>
          <a:p>
            <a:pPr marL="298450" marR="156845" indent="-285750">
              <a:lnSpc>
                <a:spcPct val="101299"/>
              </a:lnSpc>
              <a:buClr>
                <a:srgbClr val="FF0066"/>
              </a:buClr>
              <a:buFont typeface="Arial MT"/>
              <a:buChar char="•"/>
              <a:tabLst>
                <a:tab pos="297815" algn="l"/>
                <a:tab pos="298450" algn="l"/>
              </a:tabLst>
            </a:pPr>
            <a:endParaRPr lang="en-US" b="1" dirty="0" smtClean="0">
              <a:solidFill>
                <a:srgbClr val="002060"/>
              </a:solidFill>
              <a:latin typeface="Batang" panose="02030600000101010101" pitchFamily="18" charset="-127"/>
              <a:ea typeface="Batang" panose="02030600000101010101" pitchFamily="18" charset="-127"/>
              <a:cs typeface="Arial" panose="020B0604020202020204" pitchFamily="34" charset="0"/>
            </a:endParaRPr>
          </a:p>
          <a:p>
            <a:r>
              <a:rPr lang="en-US" b="1" dirty="0" smtClean="0">
                <a:solidFill>
                  <a:srgbClr val="002060"/>
                </a:solidFill>
                <a:latin typeface="Batang" panose="02030600000101010101" pitchFamily="18" charset="-127"/>
                <a:ea typeface="Batang" panose="02030600000101010101" pitchFamily="18" charset="-127"/>
                <a:cs typeface="Arial" panose="020B0604020202020204" pitchFamily="34" charset="0"/>
              </a:rPr>
              <a:t> </a:t>
            </a:r>
            <a:endParaRPr lang="en-US" b="1" dirty="0">
              <a:solidFill>
                <a:srgbClr val="002060"/>
              </a:solidFill>
              <a:latin typeface="Batang" panose="02030600000101010101" pitchFamily="18" charset="-127"/>
              <a:ea typeface="Batang" panose="02030600000101010101" pitchFamily="18" charset="-127"/>
              <a:cs typeface="Arial" panose="020B0604020202020204" pitchFamily="34" charset="0"/>
            </a:endParaRPr>
          </a:p>
          <a:p>
            <a:pPr algn="r"/>
            <a:endParaRPr lang="en-US" sz="2000" spc="-10" dirty="0">
              <a:solidFill>
                <a:srgbClr val="FFFFFF"/>
              </a:solidFill>
              <a:latin typeface="BatangChe" panose="02030609000101010101" pitchFamily="49" charset="-127"/>
              <a:ea typeface="BatangChe" panose="02030609000101010101" pitchFamily="49" charset="-127"/>
              <a:cs typeface="Arial"/>
            </a:endParaRPr>
          </a:p>
        </p:txBody>
      </p:sp>
    </p:spTree>
    <p:extLst>
      <p:ext uri="{BB962C8B-B14F-4D97-AF65-F5344CB8AC3E}">
        <p14:creationId xmlns:p14="http://schemas.microsoft.com/office/powerpoint/2010/main" val="4019188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14514" y="0"/>
            <a:ext cx="12180722" cy="6858000"/>
          </a:xfrm>
          <a:prstGeom prst="rect">
            <a:avLst/>
          </a:prstGeom>
        </p:spPr>
      </p:pic>
      <p:sp>
        <p:nvSpPr>
          <p:cNvPr id="2" name="Rectangle 1"/>
          <p:cNvSpPr/>
          <p:nvPr/>
        </p:nvSpPr>
        <p:spPr>
          <a:xfrm>
            <a:off x="1411706" y="736464"/>
            <a:ext cx="9320462" cy="3054682"/>
          </a:xfrm>
          <a:prstGeom prst="rect">
            <a:avLst/>
          </a:prstGeom>
        </p:spPr>
        <p:txBody>
          <a:bodyPr wrap="square">
            <a:spAutoFit/>
          </a:bodyPr>
          <a:lstStyle/>
          <a:p>
            <a:pPr algn="just">
              <a:lnSpc>
                <a:spcPts val="2120"/>
              </a:lnSpc>
            </a:pPr>
            <a:r>
              <a:rPr lang="en-US" sz="2800" dirty="0">
                <a:solidFill>
                  <a:srgbClr val="2E585F"/>
                </a:solidFill>
                <a:latin typeface="Batang" panose="02030600000101010101" pitchFamily="18" charset="-127"/>
                <a:ea typeface="Batang" panose="02030600000101010101" pitchFamily="18" charset="-127"/>
              </a:rPr>
              <a:t>Teamwork Arts</a:t>
            </a:r>
            <a:r>
              <a:rPr lang="en-US" sz="1700" dirty="0">
                <a:solidFill>
                  <a:srgbClr val="2E585F"/>
                </a:solidFill>
                <a:latin typeface="Batang" panose="02030600000101010101" pitchFamily="18" charset="-127"/>
                <a:ea typeface="Batang" panose="02030600000101010101" pitchFamily="18" charset="-127"/>
              </a:rPr>
              <a:t> is a highly versatile production company with roots in the performing arts, social action and the corporate world.  For over 30 years, Teamwork Arts has taken India to the world and brought the world to India, presenting the finest of Indian performers, writers , change makers and visual artistes in the  knowledge and arts space in India and abroad. Every year, we produce over 33 festivals in 42 cities and 17 countries in the fields of performing &amp; visual arts and literature. We produce the world's largest literary gathering: the annual Jaipur Literature Festival; JLF international now travels to the US, UK, Canada, Australia and the Maldives and soon in Europe. Even amidst the upheaval and unsettling times of 2020 and through 2021, Teamwork Arts successfully launched the </a:t>
            </a:r>
            <a:r>
              <a:rPr lang="en-US" sz="1700" dirty="0" smtClean="0">
                <a:solidFill>
                  <a:srgbClr val="2E585F"/>
                </a:solidFill>
                <a:latin typeface="Batang" panose="02030600000101010101" pitchFamily="18" charset="-127"/>
                <a:ea typeface="Batang" panose="02030600000101010101" pitchFamily="18" charset="-127"/>
              </a:rPr>
              <a:t>digital series</a:t>
            </a:r>
            <a:r>
              <a:rPr lang="en-US" sz="1700" dirty="0">
                <a:solidFill>
                  <a:srgbClr val="2E585F"/>
                </a:solidFill>
                <a:latin typeface="Batang" panose="02030600000101010101" pitchFamily="18" charset="-127"/>
                <a:ea typeface="Batang" panose="02030600000101010101" pitchFamily="18" charset="-127"/>
              </a:rPr>
              <a:t>, ‘JLF Brave New World’ and ‘Words Are Bridges’. </a:t>
            </a:r>
            <a:r>
              <a:rPr lang="en-US" sz="1700" dirty="0" smtClean="0">
                <a:solidFill>
                  <a:srgbClr val="2E585F"/>
                </a:solidFill>
                <a:latin typeface="Batang" panose="02030600000101010101" pitchFamily="18" charset="-127"/>
                <a:ea typeface="Batang" panose="02030600000101010101" pitchFamily="18" charset="-127"/>
              </a:rPr>
              <a:t>       Our </a:t>
            </a:r>
            <a:r>
              <a:rPr lang="en-US" sz="1700" dirty="0">
                <a:solidFill>
                  <a:srgbClr val="2E585F"/>
                </a:solidFill>
                <a:latin typeface="Batang" panose="02030600000101010101" pitchFamily="18" charset="-127"/>
                <a:ea typeface="Batang" panose="02030600000101010101" pitchFamily="18" charset="-127"/>
              </a:rPr>
              <a:t>musical </a:t>
            </a:r>
            <a:r>
              <a:rPr lang="en-US" sz="1700" dirty="0" smtClean="0">
                <a:solidFill>
                  <a:srgbClr val="2E585F"/>
                </a:solidFill>
                <a:latin typeface="Batang" panose="02030600000101010101" pitchFamily="18" charset="-127"/>
                <a:ea typeface="Batang" panose="02030600000101010101" pitchFamily="18" charset="-127"/>
              </a:rPr>
              <a:t>extravaganza</a:t>
            </a:r>
            <a:r>
              <a:rPr lang="en-US" sz="1700" dirty="0">
                <a:solidFill>
                  <a:srgbClr val="2E585F"/>
                </a:solidFill>
                <a:latin typeface="Batang" panose="02030600000101010101" pitchFamily="18" charset="-127"/>
                <a:ea typeface="Batang" panose="02030600000101010101" pitchFamily="18" charset="-127"/>
              </a:rPr>
              <a:t>, Bollywood Love Story - A </a:t>
            </a:r>
            <a:r>
              <a:rPr lang="en-US" sz="1700" dirty="0" smtClean="0">
                <a:solidFill>
                  <a:srgbClr val="2E585F"/>
                </a:solidFill>
                <a:latin typeface="Batang" panose="02030600000101010101" pitchFamily="18" charset="-127"/>
                <a:ea typeface="Batang" panose="02030600000101010101" pitchFamily="18" charset="-127"/>
              </a:rPr>
              <a:t>Musical continues to               tour </a:t>
            </a:r>
            <a:r>
              <a:rPr lang="en-US" sz="1700" dirty="0">
                <a:solidFill>
                  <a:srgbClr val="2E585F"/>
                </a:solidFill>
                <a:latin typeface="Batang" panose="02030600000101010101" pitchFamily="18" charset="-127"/>
                <a:ea typeface="Batang" panose="02030600000101010101" pitchFamily="18" charset="-127"/>
              </a:rPr>
              <a:t>the world with sold-out shows everywhere it is held.</a:t>
            </a:r>
          </a:p>
        </p:txBody>
      </p:sp>
    </p:spTree>
    <p:extLst>
      <p:ext uri="{BB962C8B-B14F-4D97-AF65-F5344CB8AC3E}">
        <p14:creationId xmlns:p14="http://schemas.microsoft.com/office/powerpoint/2010/main" val="2376965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586" y="566057"/>
            <a:ext cx="1704337" cy="1545384"/>
          </a:xfrm>
          <a:prstGeom prst="rect">
            <a:avLst/>
          </a:prstGeom>
          <a:effectLst>
            <a:softEdge rad="762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410" y="4771259"/>
            <a:ext cx="2329684" cy="1153748"/>
          </a:xfrm>
          <a:prstGeom prst="rect">
            <a:avLst/>
          </a:prstGeom>
          <a:effectLst>
            <a:softEdge rad="508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558" y="678683"/>
            <a:ext cx="1463419" cy="13924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179" y="3017200"/>
            <a:ext cx="1873366" cy="11737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8691" y="3004137"/>
            <a:ext cx="1350991" cy="114765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4731" y="3004137"/>
            <a:ext cx="1901825" cy="1173782"/>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r="15522"/>
          <a:stretch/>
        </p:blipFill>
        <p:spPr>
          <a:xfrm>
            <a:off x="1506659" y="3053588"/>
            <a:ext cx="2194484" cy="1124331"/>
          </a:xfrm>
          <a:prstGeom prst="rect">
            <a:avLst/>
          </a:prstGeom>
        </p:spPr>
      </p:pic>
      <p:pic>
        <p:nvPicPr>
          <p:cNvPr id="14" name="Picture 13" descr="A picture containing background pattern&#10;&#10;Description automatically generated">
            <a:extLst>
              <a:ext uri="{FF2B5EF4-FFF2-40B4-BE49-F238E27FC236}">
                <a16:creationId xmlns:a16="http://schemas.microsoft.com/office/drawing/2014/main" id="{AEA6C926-8B83-E91B-B22E-2A46833D0A43}"/>
              </a:ext>
            </a:extLst>
          </p:cNvPr>
          <p:cNvPicPr>
            <a:picLocks noChangeAspect="1"/>
          </p:cNvPicPr>
          <p:nvPr/>
        </p:nvPicPr>
        <p:blipFill rotWithShape="1">
          <a:blip r:embed="rId9"/>
          <a:srcRect l="88825" r="-1"/>
          <a:stretch/>
        </p:blipFill>
        <p:spPr>
          <a:xfrm>
            <a:off x="10816405" y="14068"/>
            <a:ext cx="1361081" cy="6858000"/>
          </a:xfrm>
          <a:prstGeom prst="rect">
            <a:avLst/>
          </a:prstGeom>
        </p:spPr>
      </p:pic>
      <p:pic>
        <p:nvPicPr>
          <p:cNvPr id="15" name="Picture 14" descr="A picture containing background pattern&#10;&#10;Description automatically generated">
            <a:extLst>
              <a:ext uri="{FF2B5EF4-FFF2-40B4-BE49-F238E27FC236}">
                <a16:creationId xmlns:a16="http://schemas.microsoft.com/office/drawing/2014/main" id="{AEA6C926-8B83-E91B-B22E-2A46833D0A43}"/>
              </a:ext>
            </a:extLst>
          </p:cNvPr>
          <p:cNvPicPr>
            <a:picLocks noChangeAspect="1"/>
          </p:cNvPicPr>
          <p:nvPr/>
        </p:nvPicPr>
        <p:blipFill rotWithShape="1">
          <a:blip r:embed="rId9"/>
          <a:srcRect l="88825" r="-1"/>
          <a:stretch/>
        </p:blipFill>
        <p:spPr>
          <a:xfrm>
            <a:off x="11291" y="13922"/>
            <a:ext cx="1361081" cy="6858000"/>
          </a:xfrm>
          <a:prstGeom prst="rect">
            <a:avLst/>
          </a:prstGeom>
        </p:spPr>
      </p:pic>
    </p:spTree>
    <p:extLst>
      <p:ext uri="{BB962C8B-B14F-4D97-AF65-F5344CB8AC3E}">
        <p14:creationId xmlns:p14="http://schemas.microsoft.com/office/powerpoint/2010/main" val="1492484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5639" y="19050"/>
            <a:ext cx="12180722" cy="6858000"/>
          </a:xfrm>
          <a:prstGeom prst="rect">
            <a:avLst/>
          </a:prstGeom>
        </p:spPr>
      </p:pic>
      <p:sp>
        <p:nvSpPr>
          <p:cNvPr id="2" name="Rectangle 1"/>
          <p:cNvSpPr/>
          <p:nvPr/>
        </p:nvSpPr>
        <p:spPr>
          <a:xfrm>
            <a:off x="1352551" y="165705"/>
            <a:ext cx="5638800" cy="1077218"/>
          </a:xfrm>
          <a:prstGeom prst="rect">
            <a:avLst/>
          </a:prstGeom>
        </p:spPr>
        <p:txBody>
          <a:bodyPr wrap="square">
            <a:spAutoFit/>
          </a:bodyPr>
          <a:lstStyle/>
          <a:p>
            <a:r>
              <a:rPr lang="en-US" sz="3200" b="1" dirty="0">
                <a:solidFill>
                  <a:srgbClr val="C00000"/>
                </a:solidFill>
                <a:latin typeface="Batang" panose="02030600000101010101" pitchFamily="18" charset="-127"/>
                <a:ea typeface="Batang" panose="02030600000101010101" pitchFamily="18" charset="-127"/>
              </a:rPr>
              <a:t>A BLEND OF LITERATURE, CULTURE AND </a:t>
            </a:r>
            <a:r>
              <a:rPr lang="en-US" sz="3200" b="1" dirty="0" smtClean="0">
                <a:solidFill>
                  <a:srgbClr val="C00000"/>
                </a:solidFill>
                <a:latin typeface="Batang" panose="02030600000101010101" pitchFamily="18" charset="-127"/>
                <a:ea typeface="Batang" panose="02030600000101010101" pitchFamily="18" charset="-127"/>
              </a:rPr>
              <a:t>HERITAGE</a:t>
            </a:r>
          </a:p>
        </p:txBody>
      </p:sp>
      <p:sp>
        <p:nvSpPr>
          <p:cNvPr id="3" name="Rectangle 2"/>
          <p:cNvSpPr/>
          <p:nvPr/>
        </p:nvSpPr>
        <p:spPr>
          <a:xfrm>
            <a:off x="1657351" y="1280666"/>
            <a:ext cx="6096000" cy="2431435"/>
          </a:xfrm>
          <a:prstGeom prst="rect">
            <a:avLst/>
          </a:prstGeom>
        </p:spPr>
        <p:txBody>
          <a:bodyPr>
            <a:spAutoFit/>
          </a:bodyPr>
          <a:lstStyle/>
          <a:p>
            <a:r>
              <a:rPr lang="en-US" sz="2400" b="1" dirty="0">
                <a:solidFill>
                  <a:srgbClr val="124B5C"/>
                </a:solidFill>
                <a:latin typeface="Batang" panose="02030600000101010101" pitchFamily="18" charset="-127"/>
                <a:ea typeface="Batang" panose="02030600000101010101" pitchFamily="18" charset="-127"/>
              </a:rPr>
              <a:t>KEYNOTE </a:t>
            </a:r>
            <a:r>
              <a:rPr lang="en-US" sz="2400" b="1" dirty="0" smtClean="0">
                <a:solidFill>
                  <a:srgbClr val="124B5C"/>
                </a:solidFill>
                <a:latin typeface="Batang" panose="02030600000101010101" pitchFamily="18" charset="-127"/>
                <a:ea typeface="Batang" panose="02030600000101010101" pitchFamily="18" charset="-127"/>
              </a:rPr>
              <a:t>ADDRESS</a:t>
            </a:r>
          </a:p>
          <a:p>
            <a:endParaRPr lang="en-US" sz="800" b="1" dirty="0">
              <a:solidFill>
                <a:srgbClr val="124B5C"/>
              </a:solidFill>
              <a:latin typeface="Batang" panose="02030600000101010101" pitchFamily="18" charset="-127"/>
              <a:ea typeface="Batang" panose="02030600000101010101" pitchFamily="18" charset="-127"/>
            </a:endParaRPr>
          </a:p>
          <a:p>
            <a:r>
              <a:rPr lang="en-US" sz="2400" b="1" dirty="0">
                <a:solidFill>
                  <a:srgbClr val="124B5C"/>
                </a:solidFill>
                <a:latin typeface="Batang" panose="02030600000101010101" pitchFamily="18" charset="-127"/>
                <a:ea typeface="Batang" panose="02030600000101010101" pitchFamily="18" charset="-127"/>
              </a:rPr>
              <a:t>PANEL </a:t>
            </a:r>
            <a:r>
              <a:rPr lang="en-US" sz="2400" b="1" dirty="0" smtClean="0">
                <a:solidFill>
                  <a:srgbClr val="124B5C"/>
                </a:solidFill>
                <a:latin typeface="Batang" panose="02030600000101010101" pitchFamily="18" charset="-127"/>
                <a:ea typeface="Batang" panose="02030600000101010101" pitchFamily="18" charset="-127"/>
              </a:rPr>
              <a:t>DISCUSSIONS</a:t>
            </a:r>
          </a:p>
          <a:p>
            <a:endParaRPr lang="en-US" sz="800" b="1" dirty="0">
              <a:solidFill>
                <a:srgbClr val="124B5C"/>
              </a:solidFill>
              <a:latin typeface="Batang" panose="02030600000101010101" pitchFamily="18" charset="-127"/>
              <a:ea typeface="Batang" panose="02030600000101010101" pitchFamily="18" charset="-127"/>
            </a:endParaRPr>
          </a:p>
          <a:p>
            <a:r>
              <a:rPr lang="en-US" sz="2400" b="1" dirty="0">
                <a:solidFill>
                  <a:srgbClr val="124B5C"/>
                </a:solidFill>
                <a:latin typeface="Batang" panose="02030600000101010101" pitchFamily="18" charset="-127"/>
                <a:ea typeface="Batang" panose="02030600000101010101" pitchFamily="18" charset="-127"/>
              </a:rPr>
              <a:t>MUSIC </a:t>
            </a:r>
            <a:r>
              <a:rPr lang="en-US" sz="2400" b="1" dirty="0" smtClean="0">
                <a:solidFill>
                  <a:srgbClr val="124B5C"/>
                </a:solidFill>
                <a:latin typeface="Batang" panose="02030600000101010101" pitchFamily="18" charset="-127"/>
                <a:ea typeface="Batang" panose="02030600000101010101" pitchFamily="18" charset="-127"/>
              </a:rPr>
              <a:t>PERFORMANCES</a:t>
            </a:r>
          </a:p>
          <a:p>
            <a:endParaRPr lang="en-US" sz="800" b="1" dirty="0" smtClean="0">
              <a:solidFill>
                <a:srgbClr val="124B5C"/>
              </a:solidFill>
              <a:latin typeface="Batang" panose="02030600000101010101" pitchFamily="18" charset="-127"/>
              <a:ea typeface="Batang" panose="02030600000101010101" pitchFamily="18" charset="-127"/>
            </a:endParaRPr>
          </a:p>
          <a:p>
            <a:r>
              <a:rPr lang="en-US" sz="2400" b="1" dirty="0" smtClean="0">
                <a:solidFill>
                  <a:srgbClr val="124B5C"/>
                </a:solidFill>
                <a:latin typeface="Batang" panose="02030600000101010101" pitchFamily="18" charset="-127"/>
                <a:ea typeface="Batang" panose="02030600000101010101" pitchFamily="18" charset="-127"/>
              </a:rPr>
              <a:t>BOOKSHOP </a:t>
            </a:r>
            <a:r>
              <a:rPr lang="en-US" sz="2400" b="1" dirty="0">
                <a:solidFill>
                  <a:srgbClr val="124B5C"/>
                </a:solidFill>
                <a:latin typeface="Batang" panose="02030600000101010101" pitchFamily="18" charset="-127"/>
                <a:ea typeface="Batang" panose="02030600000101010101" pitchFamily="18" charset="-127"/>
              </a:rPr>
              <a:t>&amp; BOOK </a:t>
            </a:r>
            <a:r>
              <a:rPr lang="en-US" sz="2400" b="1" dirty="0" smtClean="0">
                <a:solidFill>
                  <a:srgbClr val="124B5C"/>
                </a:solidFill>
                <a:latin typeface="Batang" panose="02030600000101010101" pitchFamily="18" charset="-127"/>
                <a:ea typeface="Batang" panose="02030600000101010101" pitchFamily="18" charset="-127"/>
              </a:rPr>
              <a:t>SIGNING</a:t>
            </a:r>
          </a:p>
          <a:p>
            <a:endParaRPr lang="en-US" sz="800" b="1" dirty="0" smtClean="0">
              <a:solidFill>
                <a:srgbClr val="124B5C"/>
              </a:solidFill>
              <a:latin typeface="Batang" panose="02030600000101010101" pitchFamily="18" charset="-127"/>
              <a:ea typeface="Batang" panose="02030600000101010101" pitchFamily="18" charset="-127"/>
            </a:endParaRPr>
          </a:p>
          <a:p>
            <a:r>
              <a:rPr lang="en-US" sz="2400" b="1" dirty="0" smtClean="0">
                <a:solidFill>
                  <a:srgbClr val="124B5C"/>
                </a:solidFill>
                <a:latin typeface="Batang" panose="02030600000101010101" pitchFamily="18" charset="-127"/>
                <a:ea typeface="Batang" panose="02030600000101010101" pitchFamily="18" charset="-127"/>
              </a:rPr>
              <a:t>RECEPTIONS </a:t>
            </a:r>
            <a:endParaRPr lang="en-US" sz="2400" b="1" dirty="0">
              <a:solidFill>
                <a:srgbClr val="124B5C"/>
              </a:solidFill>
              <a:latin typeface="Batang" panose="02030600000101010101" pitchFamily="18" charset="-127"/>
              <a:ea typeface="Batang" panose="02030600000101010101" pitchFamily="18" charset="-127"/>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853" y="955183"/>
            <a:ext cx="4846206" cy="2725991"/>
          </a:xfrm>
          <a:prstGeom prst="rect">
            <a:avLst/>
          </a:prstGeom>
          <a:effectLst>
            <a:softEdge rad="88900"/>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00" r="11500"/>
          <a:stretch/>
        </p:blipFill>
        <p:spPr>
          <a:xfrm>
            <a:off x="6032345" y="3800355"/>
            <a:ext cx="6057901" cy="2857500"/>
          </a:xfrm>
          <a:prstGeom prst="rect">
            <a:avLst/>
          </a:prstGeom>
          <a:effectLst>
            <a:softEdge rad="889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49" y="3800355"/>
            <a:ext cx="5771282" cy="2885641"/>
          </a:xfrm>
          <a:prstGeom prst="rect">
            <a:avLst/>
          </a:prstGeom>
          <a:effectLst>
            <a:softEdge rad="127000"/>
          </a:effectLst>
        </p:spPr>
      </p:pic>
    </p:spTree>
    <p:extLst>
      <p:ext uri="{BB962C8B-B14F-4D97-AF65-F5344CB8AC3E}">
        <p14:creationId xmlns:p14="http://schemas.microsoft.com/office/powerpoint/2010/main" val="3508492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2A322"/>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97" y="10804"/>
            <a:ext cx="7678967" cy="6835628"/>
          </a:xfrm>
          <a:prstGeom prst="rect">
            <a:avLst/>
          </a:prstGeom>
        </p:spPr>
      </p:pic>
      <p:sp>
        <p:nvSpPr>
          <p:cNvPr id="9" name="TextBox 8">
            <a:extLst>
              <a:ext uri="{FF2B5EF4-FFF2-40B4-BE49-F238E27FC236}">
                <a16:creationId xmlns:a16="http://schemas.microsoft.com/office/drawing/2014/main" id="{5868094A-0604-4978-9515-BED3D5E5F640}"/>
              </a:ext>
            </a:extLst>
          </p:cNvPr>
          <p:cNvSpPr txBox="1"/>
          <p:nvPr/>
        </p:nvSpPr>
        <p:spPr>
          <a:xfrm>
            <a:off x="8417380" y="1186350"/>
            <a:ext cx="3538060" cy="4508927"/>
          </a:xfrm>
          <a:prstGeom prst="rect">
            <a:avLst/>
          </a:prstGeom>
          <a:noFill/>
        </p:spPr>
        <p:txBody>
          <a:bodyPr wrap="square" rtlCol="0">
            <a:spAutoFit/>
          </a:bodyPr>
          <a:lstStyle/>
          <a:p>
            <a:r>
              <a:rPr lang="en-IN" sz="3200" b="1" dirty="0">
                <a:solidFill>
                  <a:srgbClr val="C00000"/>
                </a:solidFill>
                <a:latin typeface="Batang" panose="02030600000101010101" pitchFamily="18" charset="-127"/>
                <a:ea typeface="Batang" panose="02030600000101010101" pitchFamily="18" charset="-127"/>
              </a:rPr>
              <a:t>JLF in </a:t>
            </a:r>
            <a:r>
              <a:rPr lang="en-IN" sz="3200" b="1" dirty="0" smtClean="0">
                <a:solidFill>
                  <a:srgbClr val="C00000"/>
                </a:solidFill>
                <a:latin typeface="Batang" panose="02030600000101010101" pitchFamily="18" charset="-127"/>
                <a:ea typeface="Batang" panose="02030600000101010101" pitchFamily="18" charset="-127"/>
              </a:rPr>
              <a:t>Maldives</a:t>
            </a:r>
          </a:p>
          <a:p>
            <a:endParaRPr lang="en-IN" sz="1050" b="1" dirty="0" smtClean="0">
              <a:solidFill>
                <a:srgbClr val="C00000"/>
              </a:solidFill>
              <a:latin typeface="Batang" panose="02030600000101010101" pitchFamily="18" charset="-127"/>
              <a:ea typeface="Batang" panose="02030600000101010101" pitchFamily="18" charset="-127"/>
            </a:endParaRPr>
          </a:p>
          <a:p>
            <a:r>
              <a:rPr lang="en-IN" sz="3200" b="1" dirty="0" smtClean="0">
                <a:solidFill>
                  <a:srgbClr val="C00000"/>
                </a:solidFill>
                <a:latin typeface="Batang" panose="02030600000101010101" pitchFamily="18" charset="-127"/>
                <a:ea typeface="Batang" panose="02030600000101010101" pitchFamily="18" charset="-127"/>
              </a:rPr>
              <a:t>JLF in UK</a:t>
            </a:r>
          </a:p>
          <a:p>
            <a:endParaRPr lang="en-IN" sz="1050" b="1" dirty="0" smtClean="0">
              <a:solidFill>
                <a:srgbClr val="C00000"/>
              </a:solidFill>
              <a:latin typeface="Batang" panose="02030600000101010101" pitchFamily="18" charset="-127"/>
              <a:ea typeface="Batang" panose="02030600000101010101" pitchFamily="18" charset="-127"/>
            </a:endParaRPr>
          </a:p>
          <a:p>
            <a:r>
              <a:rPr lang="en-IN" sz="3200" b="1" dirty="0" smtClean="0">
                <a:solidFill>
                  <a:srgbClr val="C00000"/>
                </a:solidFill>
                <a:latin typeface="Batang" panose="02030600000101010101" pitchFamily="18" charset="-127"/>
                <a:ea typeface="Batang" panose="02030600000101010101" pitchFamily="18" charset="-127"/>
              </a:rPr>
              <a:t>JLF in Ireland</a:t>
            </a:r>
          </a:p>
          <a:p>
            <a:endParaRPr lang="en-IN" sz="1050" b="1" dirty="0" smtClean="0">
              <a:solidFill>
                <a:srgbClr val="C00000"/>
              </a:solidFill>
              <a:latin typeface="Batang" panose="02030600000101010101" pitchFamily="18" charset="-127"/>
              <a:ea typeface="Batang" panose="02030600000101010101" pitchFamily="18" charset="-127"/>
            </a:endParaRPr>
          </a:p>
          <a:p>
            <a:r>
              <a:rPr lang="en-IN" sz="3200" b="1" dirty="0" smtClean="0">
                <a:solidFill>
                  <a:srgbClr val="C00000"/>
                </a:solidFill>
                <a:latin typeface="Batang" panose="02030600000101010101" pitchFamily="18" charset="-127"/>
                <a:ea typeface="Batang" panose="02030600000101010101" pitchFamily="18" charset="-127"/>
              </a:rPr>
              <a:t>JLF in USA</a:t>
            </a:r>
          </a:p>
          <a:p>
            <a:endParaRPr lang="en-IN" sz="1050" b="1" dirty="0" smtClean="0">
              <a:solidFill>
                <a:srgbClr val="C00000"/>
              </a:solidFill>
              <a:latin typeface="Batang" panose="02030600000101010101" pitchFamily="18" charset="-127"/>
              <a:ea typeface="Batang" panose="02030600000101010101" pitchFamily="18" charset="-127"/>
            </a:endParaRPr>
          </a:p>
          <a:p>
            <a:r>
              <a:rPr lang="en-IN" sz="3200" b="1" dirty="0" smtClean="0">
                <a:solidFill>
                  <a:srgbClr val="C00000"/>
                </a:solidFill>
                <a:latin typeface="Batang" panose="02030600000101010101" pitchFamily="18" charset="-127"/>
                <a:ea typeface="Batang" panose="02030600000101010101" pitchFamily="18" charset="-127"/>
              </a:rPr>
              <a:t>JLF in Canada</a:t>
            </a:r>
          </a:p>
          <a:p>
            <a:endParaRPr lang="en-IN" sz="1050" b="1" dirty="0" smtClean="0">
              <a:solidFill>
                <a:srgbClr val="C00000"/>
              </a:solidFill>
              <a:latin typeface="Batang" panose="02030600000101010101" pitchFamily="18" charset="-127"/>
              <a:ea typeface="Batang" panose="02030600000101010101" pitchFamily="18" charset="-127"/>
            </a:endParaRPr>
          </a:p>
          <a:p>
            <a:r>
              <a:rPr lang="en-IN" sz="3200" b="1" dirty="0" smtClean="0">
                <a:solidFill>
                  <a:srgbClr val="C00000"/>
                </a:solidFill>
                <a:latin typeface="Batang" panose="02030600000101010101" pitchFamily="18" charset="-127"/>
                <a:ea typeface="Batang" panose="02030600000101010101" pitchFamily="18" charset="-127"/>
              </a:rPr>
              <a:t>JLF in Australia</a:t>
            </a:r>
          </a:p>
          <a:p>
            <a:endParaRPr lang="en-IN" sz="1050" b="1" dirty="0" smtClean="0">
              <a:solidFill>
                <a:srgbClr val="C00000"/>
              </a:solidFill>
              <a:latin typeface="Batang" panose="02030600000101010101" pitchFamily="18" charset="-127"/>
              <a:ea typeface="Batang" panose="02030600000101010101" pitchFamily="18" charset="-127"/>
            </a:endParaRPr>
          </a:p>
          <a:p>
            <a:r>
              <a:rPr lang="en-IN" sz="3200" b="1" dirty="0" smtClean="0">
                <a:solidFill>
                  <a:srgbClr val="C00000"/>
                </a:solidFill>
                <a:latin typeface="Batang" panose="02030600000101010101" pitchFamily="18" charset="-127"/>
                <a:ea typeface="Batang" panose="02030600000101010101" pitchFamily="18" charset="-127"/>
              </a:rPr>
              <a:t>JLF in Qatar</a:t>
            </a:r>
          </a:p>
        </p:txBody>
      </p:sp>
    </p:spTree>
    <p:extLst>
      <p:ext uri="{BB962C8B-B14F-4D97-AF65-F5344CB8AC3E}">
        <p14:creationId xmlns:p14="http://schemas.microsoft.com/office/powerpoint/2010/main" val="1031651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2A322"/>
            </a:gs>
            <a:gs pos="3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077" y="83074"/>
            <a:ext cx="2205351" cy="1884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749" y="2125636"/>
            <a:ext cx="1203134" cy="14798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155" y="2151968"/>
            <a:ext cx="1159704" cy="143287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25880"/>
          <a:stretch/>
        </p:blipFill>
        <p:spPr>
          <a:xfrm>
            <a:off x="7424131" y="2146281"/>
            <a:ext cx="1201363" cy="143856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1116" y="3797574"/>
            <a:ext cx="1179155" cy="145166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0760" y="3775661"/>
            <a:ext cx="1179154" cy="145166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0403" y="3769389"/>
            <a:ext cx="1202049" cy="147985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5494" y="3747476"/>
            <a:ext cx="1202049" cy="14798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0271" y="5324405"/>
            <a:ext cx="1180219" cy="1451669"/>
          </a:xfrm>
          <a:prstGeom prst="rect">
            <a:avLst/>
          </a:prstGeom>
        </p:spPr>
      </p:pic>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b="26713"/>
          <a:stretch/>
        </p:blipFill>
        <p:spPr>
          <a:xfrm>
            <a:off x="7752452" y="5324405"/>
            <a:ext cx="1168315" cy="1533595"/>
          </a:xfrm>
          <a:prstGeom prst="rect">
            <a:avLst/>
          </a:prstGeom>
        </p:spPr>
      </p:pic>
    </p:spTree>
    <p:extLst>
      <p:ext uri="{BB962C8B-B14F-4D97-AF65-F5344CB8AC3E}">
        <p14:creationId xmlns:p14="http://schemas.microsoft.com/office/powerpoint/2010/main" val="452128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419367" y="433586"/>
            <a:ext cx="9362364" cy="584775"/>
          </a:xfrm>
          <a:prstGeom prst="rect">
            <a:avLst/>
          </a:prstGeom>
          <a:noFill/>
        </p:spPr>
        <p:txBody>
          <a:bodyPr wrap="square" rtlCol="0">
            <a:spAutoFit/>
          </a:bodyPr>
          <a:lstStyle/>
          <a:p>
            <a:pPr algn="ctr">
              <a:lnSpc>
                <a:spcPct val="100000"/>
              </a:lnSpc>
              <a:spcBef>
                <a:spcPts val="100"/>
              </a:spcBef>
            </a:pPr>
            <a:r>
              <a:rPr lang="en-US" sz="3200" b="1" dirty="0" smtClean="0">
                <a:solidFill>
                  <a:srgbClr val="C00000"/>
                </a:solidFill>
                <a:latin typeface="Batang" panose="02030600000101010101" pitchFamily="18" charset="-127"/>
                <a:ea typeface="Batang" panose="02030600000101010101" pitchFamily="18" charset="-127"/>
              </a:rPr>
              <a:t>next stop</a:t>
            </a:r>
          </a:p>
        </p:txBody>
      </p:sp>
      <p:sp>
        <p:nvSpPr>
          <p:cNvPr id="6" name="TextBox 5">
            <a:extLst>
              <a:ext uri="{FF2B5EF4-FFF2-40B4-BE49-F238E27FC236}">
                <a16:creationId xmlns:a16="http://schemas.microsoft.com/office/drawing/2014/main" id="{5868094A-0604-4978-9515-BED3D5E5F640}"/>
              </a:ext>
            </a:extLst>
          </p:cNvPr>
          <p:cNvSpPr txBox="1"/>
          <p:nvPr/>
        </p:nvSpPr>
        <p:spPr>
          <a:xfrm>
            <a:off x="1409700" y="1576654"/>
            <a:ext cx="9334499" cy="2123658"/>
          </a:xfrm>
          <a:prstGeom prst="rect">
            <a:avLst/>
          </a:prstGeom>
          <a:noFill/>
        </p:spPr>
        <p:txBody>
          <a:bodyPr wrap="square" rtlCol="0">
            <a:spAutoFit/>
          </a:bodyPr>
          <a:lstStyle/>
          <a:p>
            <a:pPr algn="ctr"/>
            <a:endParaRPr lang="en-IN" sz="6600" b="1" dirty="0" smtClean="0">
              <a:solidFill>
                <a:srgbClr val="124B5C"/>
              </a:solidFill>
              <a:latin typeface="Zapfino" panose="03030300040707070C03" pitchFamily="66" charset="77"/>
            </a:endParaRPr>
          </a:p>
          <a:p>
            <a:pPr algn="ctr"/>
            <a:r>
              <a:rPr lang="en-IN" sz="6600" b="1" dirty="0" smtClean="0">
                <a:solidFill>
                  <a:srgbClr val="124B5C"/>
                </a:solidFill>
                <a:latin typeface="Zapfino" panose="03030300040707070C03" pitchFamily="66" charset="77"/>
              </a:rPr>
              <a:t>Words are Bridges</a:t>
            </a:r>
            <a:endParaRPr lang="en-IN" sz="6600" b="1" dirty="0">
              <a:solidFill>
                <a:srgbClr val="124B5C"/>
              </a:solidFill>
              <a:latin typeface="Zapfino" panose="03030300040707070C03" pitchFamily="66" charset="77"/>
            </a:endParaRPr>
          </a:p>
        </p:txBody>
      </p:sp>
      <p:sp>
        <p:nvSpPr>
          <p:cNvPr id="7" name="Rectangle 6"/>
          <p:cNvSpPr/>
          <p:nvPr/>
        </p:nvSpPr>
        <p:spPr>
          <a:xfrm>
            <a:off x="1386446" y="1903691"/>
            <a:ext cx="9376012" cy="707886"/>
          </a:xfrm>
          <a:prstGeom prst="rect">
            <a:avLst/>
          </a:prstGeom>
        </p:spPr>
        <p:txBody>
          <a:bodyPr wrap="square">
            <a:spAutoFit/>
          </a:bodyPr>
          <a:lstStyle/>
          <a:p>
            <a:pPr algn="ctr"/>
            <a:r>
              <a:rPr lang="en-IN" sz="4000" b="1" dirty="0" smtClean="0">
                <a:solidFill>
                  <a:srgbClr val="C00000"/>
                </a:solidFill>
                <a:latin typeface="Batang" panose="02030600000101010101" pitchFamily="18" charset="-127"/>
                <a:ea typeface="Batang" panose="02030600000101010101" pitchFamily="18" charset="-127"/>
              </a:rPr>
              <a:t>JLF Spain</a:t>
            </a:r>
            <a:endParaRPr lang="en-IN" sz="1200" b="1" dirty="0" smtClean="0">
              <a:solidFill>
                <a:srgbClr val="C0000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216469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2033516" y="774170"/>
            <a:ext cx="7915702" cy="2746906"/>
          </a:xfrm>
          <a:prstGeom prst="rect">
            <a:avLst/>
          </a:prstGeom>
          <a:noFill/>
        </p:spPr>
        <p:txBody>
          <a:bodyPr wrap="square" rtlCol="0">
            <a:spAutoFit/>
          </a:bodyPr>
          <a:lstStyle/>
          <a:p>
            <a:pPr algn="ctr">
              <a:lnSpc>
                <a:spcPct val="100000"/>
              </a:lnSpc>
              <a:spcBef>
                <a:spcPts val="100"/>
              </a:spcBef>
            </a:pPr>
            <a:r>
              <a:rPr lang="en-US" sz="3200" b="1" dirty="0" smtClean="0">
                <a:solidFill>
                  <a:srgbClr val="C00000"/>
                </a:solidFill>
                <a:latin typeface="Batang" panose="02030600000101010101" pitchFamily="18" charset="-127"/>
                <a:ea typeface="Batang" panose="02030600000101010101" pitchFamily="18" charset="-127"/>
              </a:rPr>
              <a:t>Why JLF in Spain</a:t>
            </a:r>
            <a:endParaRPr lang="en-US" sz="2800" i="1" spc="-15" dirty="0" smtClean="0">
              <a:solidFill>
                <a:srgbClr val="EA1C94"/>
              </a:solidFill>
              <a:latin typeface="Batang" panose="02030600000101010101" pitchFamily="18" charset="-127"/>
              <a:ea typeface="Batang" panose="02030600000101010101" pitchFamily="18" charset="-127"/>
            </a:endParaRPr>
          </a:p>
          <a:p>
            <a:pPr algn="ctr">
              <a:lnSpc>
                <a:spcPct val="100000"/>
              </a:lnSpc>
            </a:pPr>
            <a:endParaRPr lang="en-IN" sz="1400" b="1" dirty="0" smtClean="0">
              <a:solidFill>
                <a:srgbClr val="C00000"/>
              </a:solidFill>
              <a:latin typeface="Zapfino" panose="03030300040707070C03" pitchFamily="66" charset="77"/>
            </a:endParaRPr>
          </a:p>
          <a:p>
            <a:pPr algn="ctr">
              <a:lnSpc>
                <a:spcPct val="100000"/>
              </a:lnSpc>
            </a:pPr>
            <a:endParaRPr lang="en-IN" sz="1400" b="1" dirty="0">
              <a:solidFill>
                <a:srgbClr val="C00000"/>
              </a:solidFill>
              <a:latin typeface="Zapfino" panose="03030300040707070C03" pitchFamily="66" charset="77"/>
            </a:endParaRPr>
          </a:p>
          <a:p>
            <a:pPr marL="12700" marR="28575" algn="ctr">
              <a:lnSpc>
                <a:spcPts val="1900"/>
              </a:lnSpc>
              <a:spcBef>
                <a:spcPts val="180"/>
              </a:spcBef>
              <a:buClr>
                <a:srgbClr val="FF0066"/>
              </a:buClr>
              <a:tabLst>
                <a:tab pos="297815" algn="l"/>
                <a:tab pos="298450" algn="l"/>
              </a:tabLst>
            </a:pPr>
            <a:r>
              <a:rPr lang="en-US" dirty="0">
                <a:solidFill>
                  <a:srgbClr val="09485F"/>
                </a:solidFill>
                <a:latin typeface="Batang" panose="02030600000101010101" pitchFamily="18" charset="-127"/>
                <a:ea typeface="Batang" panose="02030600000101010101" pitchFamily="18" charset="-127"/>
                <a:cs typeface="Arial" panose="020B0604020202020204" pitchFamily="34" charset="0"/>
              </a:rPr>
              <a:t>J</a:t>
            </a:r>
            <a:r>
              <a:rPr lang="en-US" dirty="0" smtClean="0">
                <a:solidFill>
                  <a:srgbClr val="09485F"/>
                </a:solidFill>
                <a:latin typeface="Batang" panose="02030600000101010101" pitchFamily="18" charset="-127"/>
                <a:ea typeface="Batang" panose="02030600000101010101" pitchFamily="18" charset="-127"/>
                <a:cs typeface="Arial" panose="020B0604020202020204" pitchFamily="34" charset="0"/>
              </a:rPr>
              <a:t>LF </a:t>
            </a:r>
            <a:r>
              <a:rPr lang="en-US" dirty="0">
                <a:solidFill>
                  <a:srgbClr val="09485F"/>
                </a:solidFill>
                <a:latin typeface="Batang" panose="02030600000101010101" pitchFamily="18" charset="-127"/>
                <a:ea typeface="Batang" panose="02030600000101010101" pitchFamily="18" charset="-127"/>
                <a:cs typeface="Arial" panose="020B0604020202020204" pitchFamily="34" charset="0"/>
              </a:rPr>
              <a:t>in Spain aims to capture the spirit of collaboration through a </a:t>
            </a:r>
            <a:r>
              <a:rPr lang="en-US" dirty="0" smtClean="0">
                <a:solidFill>
                  <a:srgbClr val="09485F"/>
                </a:solidFill>
                <a:latin typeface="Batang" panose="02030600000101010101" pitchFamily="18" charset="-127"/>
                <a:ea typeface="Batang" panose="02030600000101010101" pitchFamily="18" charset="-127"/>
                <a:cs typeface="Arial" panose="020B0604020202020204" pitchFamily="34" charset="0"/>
              </a:rPr>
              <a:t>shared cultural </a:t>
            </a:r>
            <a:r>
              <a:rPr lang="en-US" dirty="0">
                <a:solidFill>
                  <a:srgbClr val="09485F"/>
                </a:solidFill>
                <a:latin typeface="Batang" panose="02030600000101010101" pitchFamily="18" charset="-127"/>
                <a:ea typeface="Batang" panose="02030600000101010101" pitchFamily="18" charset="-127"/>
                <a:cs typeface="Arial" panose="020B0604020202020204" pitchFamily="34" charset="0"/>
              </a:rPr>
              <a:t>experience across artistic art forms and expressions. The Festival will create a bridge between both the nations and their unique identities through a blend of literature, culture, and heritage events. JLF as a platform to share ideas and knowledge, would like to connect with the 500 million Spanish &amp; Latin American population. Along with the 50000+ members of the Indian diaspora in Spain.</a:t>
            </a:r>
            <a:endParaRPr lang="en-US" dirty="0" smtClean="0">
              <a:solidFill>
                <a:srgbClr val="09485F"/>
              </a:solidFill>
              <a:latin typeface="Batang" panose="02030600000101010101" pitchFamily="18" charset="-127"/>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268967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600200" y="433586"/>
            <a:ext cx="8604504" cy="3090590"/>
          </a:xfrm>
          <a:prstGeom prst="rect">
            <a:avLst/>
          </a:prstGeom>
          <a:noFill/>
        </p:spPr>
        <p:txBody>
          <a:bodyPr wrap="square" rtlCol="0">
            <a:spAutoFit/>
          </a:bodyPr>
          <a:lstStyle/>
          <a:p>
            <a:pPr algn="ctr">
              <a:lnSpc>
                <a:spcPct val="100000"/>
              </a:lnSpc>
              <a:spcBef>
                <a:spcPts val="100"/>
              </a:spcBef>
            </a:pPr>
            <a:endParaRPr lang="en-US" sz="1050" b="1" dirty="0" smtClean="0">
              <a:solidFill>
                <a:srgbClr val="C00000"/>
              </a:solidFill>
              <a:latin typeface="Batang" panose="02030600000101010101" pitchFamily="18" charset="-127"/>
              <a:ea typeface="Batang" panose="02030600000101010101" pitchFamily="18" charset="-127"/>
            </a:endParaRPr>
          </a:p>
          <a:p>
            <a:pPr algn="ctr">
              <a:lnSpc>
                <a:spcPct val="100000"/>
              </a:lnSpc>
              <a:spcBef>
                <a:spcPts val="100"/>
              </a:spcBef>
            </a:pPr>
            <a:r>
              <a:rPr lang="en-US" sz="3200" b="1" dirty="0" smtClean="0">
                <a:solidFill>
                  <a:srgbClr val="C00000"/>
                </a:solidFill>
                <a:latin typeface="Batang" panose="02030600000101010101" pitchFamily="18" charset="-127"/>
                <a:ea typeface="Batang" panose="02030600000101010101" pitchFamily="18" charset="-127"/>
              </a:rPr>
              <a:t>LITERATURE</a:t>
            </a:r>
          </a:p>
          <a:p>
            <a:pPr algn="ctr">
              <a:lnSpc>
                <a:spcPct val="100000"/>
              </a:lnSpc>
              <a:spcBef>
                <a:spcPts val="100"/>
              </a:spcBef>
            </a:pPr>
            <a:endParaRPr lang="en-IN" sz="1400" b="1" dirty="0">
              <a:solidFill>
                <a:srgbClr val="C00000"/>
              </a:solidFill>
              <a:latin typeface="Zapfino" panose="03030300040707070C03" pitchFamily="66" charset="77"/>
            </a:endParaRPr>
          </a:p>
          <a:p>
            <a:pPr marL="12700" marR="28575" algn="ctr">
              <a:lnSpc>
                <a:spcPts val="19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JLF Spain brings </a:t>
            </a:r>
            <a:r>
              <a:rPr lang="en-US" sz="2000" dirty="0">
                <a:solidFill>
                  <a:srgbClr val="0B485D"/>
                </a:solidFill>
                <a:latin typeface="Batang" panose="02030600000101010101" pitchFamily="18" charset="-127"/>
                <a:ea typeface="Batang" panose="02030600000101010101" pitchFamily="18" charset="-127"/>
                <a:cs typeface="Arial" panose="020B0604020202020204" pitchFamily="34" charset="0"/>
              </a:rPr>
              <a:t>together a diverse mix of writers</a:t>
            </a: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 poets, thinkers on </a:t>
            </a:r>
            <a:r>
              <a:rPr lang="en-US" sz="2000" dirty="0">
                <a:solidFill>
                  <a:srgbClr val="0B485D"/>
                </a:solidFill>
                <a:latin typeface="Batang" panose="02030600000101010101" pitchFamily="18" charset="-127"/>
                <a:ea typeface="Batang" panose="02030600000101010101" pitchFamily="18" charset="-127"/>
                <a:cs typeface="Arial" panose="020B0604020202020204" pitchFamily="34" charset="0"/>
              </a:rPr>
              <a:t>one platform to champion the freedom to expression and engage in thought-provoking and </a:t>
            </a: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meaningful dialogue like</a:t>
            </a:r>
          </a:p>
          <a:p>
            <a:pPr marL="12700" marR="28575" algn="ctr">
              <a:lnSpc>
                <a:spcPts val="1900"/>
              </a:lnSpc>
              <a:spcBef>
                <a:spcPts val="180"/>
              </a:spcBef>
              <a:buClr>
                <a:srgbClr val="FF0066"/>
              </a:buClr>
              <a:tabLst>
                <a:tab pos="297815" algn="l"/>
                <a:tab pos="298450" algn="l"/>
              </a:tabLst>
            </a:pPr>
            <a:endPar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endParaRPr>
          </a:p>
          <a:p>
            <a:pPr marL="12700" marR="28575" algn="ctr">
              <a:lnSpc>
                <a:spcPts val="1900"/>
              </a:lnSpc>
              <a:spcBef>
                <a:spcPts val="180"/>
              </a:spcBef>
              <a:buClr>
                <a:srgbClr val="FF0066"/>
              </a:buClr>
              <a:tabLst>
                <a:tab pos="297815" algn="l"/>
                <a:tab pos="298450" algn="l"/>
              </a:tabLst>
            </a:pPr>
            <a:r>
              <a:rPr lang="en-US" sz="2000" dirty="0">
                <a:solidFill>
                  <a:srgbClr val="0B485D"/>
                </a:solidFill>
                <a:latin typeface="Batang" panose="02030600000101010101" pitchFamily="18" charset="-127"/>
                <a:ea typeface="Batang" panose="02030600000101010101" pitchFamily="18" charset="-127"/>
                <a:cs typeface="Arial" panose="020B0604020202020204" pitchFamily="34" charset="0"/>
              </a:rPr>
              <a:t>Living Cultural Heritage: Historic Cities and natural ecosystems.</a:t>
            </a:r>
          </a:p>
          <a:p>
            <a:pPr marL="12700" marR="28575" algn="ctr">
              <a:lnSpc>
                <a:spcPts val="1900"/>
              </a:lnSpc>
              <a:spcBef>
                <a:spcPts val="180"/>
              </a:spcBef>
              <a:buClr>
                <a:srgbClr val="FF0066"/>
              </a:buClr>
              <a:tabLst>
                <a:tab pos="297815" algn="l"/>
                <a:tab pos="298450" algn="l"/>
              </a:tabLst>
            </a:pPr>
            <a:r>
              <a:rPr lang="en-US" sz="2000" dirty="0">
                <a:solidFill>
                  <a:srgbClr val="0B485D"/>
                </a:solidFill>
                <a:latin typeface="Batang" panose="02030600000101010101" pitchFamily="18" charset="-127"/>
                <a:ea typeface="Batang" panose="02030600000101010101" pitchFamily="18" charset="-127"/>
                <a:cs typeface="Arial" panose="020B0604020202020204" pitchFamily="34" charset="0"/>
              </a:rPr>
              <a:t>Bridging Cultures through Stories: tales, travels, translations.</a:t>
            </a:r>
          </a:p>
          <a:p>
            <a:pPr marL="12700" marR="28575" algn="ctr">
              <a:lnSpc>
                <a:spcPts val="1900"/>
              </a:lnSpc>
              <a:spcBef>
                <a:spcPts val="180"/>
              </a:spcBef>
              <a:buClr>
                <a:srgbClr val="FF0066"/>
              </a:buClr>
              <a:tabLst>
                <a:tab pos="297815" algn="l"/>
                <a:tab pos="298450" algn="l"/>
              </a:tabLst>
            </a:pPr>
            <a:r>
              <a:rPr lang="en-US" sz="2000" dirty="0">
                <a:solidFill>
                  <a:srgbClr val="0B485D"/>
                </a:solidFill>
                <a:latin typeface="Batang" panose="02030600000101010101" pitchFamily="18" charset="-127"/>
                <a:ea typeface="Batang" panose="02030600000101010101" pitchFamily="18" charset="-127"/>
                <a:cs typeface="Arial" panose="020B0604020202020204" pitchFamily="34" charset="0"/>
              </a:rPr>
              <a:t>Shared connections and imagination: India and the Spanish- speaking world</a:t>
            </a:r>
          </a:p>
          <a:p>
            <a:pPr marL="12700" marR="28575" algn="ctr">
              <a:lnSpc>
                <a:spcPts val="1900"/>
              </a:lnSpc>
              <a:spcBef>
                <a:spcPts val="180"/>
              </a:spcBef>
              <a:buClr>
                <a:srgbClr val="FF0066"/>
              </a:buClr>
              <a:tabLst>
                <a:tab pos="297815" algn="l"/>
                <a:tab pos="298450" algn="l"/>
              </a:tabLst>
            </a:pPr>
            <a:endParaRPr lang="en-US" b="1" dirty="0">
              <a:solidFill>
                <a:srgbClr val="002060"/>
              </a:solidFill>
              <a:latin typeface="Batang" panose="02030600000101010101" pitchFamily="18" charset="-127"/>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1937686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2EA66F4-CE0C-1DD9-CCA2-2E3E10B1C23A}"/>
              </a:ext>
            </a:extLst>
          </p:cNvPr>
          <p:cNvPicPr>
            <a:picLocks noChangeAspect="1"/>
          </p:cNvPicPr>
          <p:nvPr/>
        </p:nvPicPr>
        <p:blipFill>
          <a:blip r:embed="rId2"/>
          <a:stretch>
            <a:fillRect/>
          </a:stretch>
        </p:blipFill>
        <p:spPr>
          <a:xfrm>
            <a:off x="0" y="0"/>
            <a:ext cx="12180722" cy="6858000"/>
          </a:xfrm>
          <a:prstGeom prst="rect">
            <a:avLst/>
          </a:prstGeom>
        </p:spPr>
      </p:pic>
      <p:sp>
        <p:nvSpPr>
          <p:cNvPr id="5" name="TextBox 4">
            <a:extLst>
              <a:ext uri="{FF2B5EF4-FFF2-40B4-BE49-F238E27FC236}">
                <a16:creationId xmlns:a16="http://schemas.microsoft.com/office/drawing/2014/main" id="{6004836D-4207-1A07-E017-E0D2E566AE42}"/>
              </a:ext>
            </a:extLst>
          </p:cNvPr>
          <p:cNvSpPr txBox="1"/>
          <p:nvPr/>
        </p:nvSpPr>
        <p:spPr>
          <a:xfrm>
            <a:off x="1777624" y="51447"/>
            <a:ext cx="8604504" cy="4960332"/>
          </a:xfrm>
          <a:prstGeom prst="rect">
            <a:avLst/>
          </a:prstGeom>
          <a:noFill/>
        </p:spPr>
        <p:txBody>
          <a:bodyPr wrap="square" rtlCol="0">
            <a:spAutoFit/>
          </a:bodyPr>
          <a:lstStyle/>
          <a:p>
            <a:pPr algn="ctr">
              <a:lnSpc>
                <a:spcPct val="100000"/>
              </a:lnSpc>
              <a:spcBef>
                <a:spcPts val="100"/>
              </a:spcBef>
            </a:pPr>
            <a:endParaRPr lang="en-US" sz="1050" b="1" dirty="0" smtClean="0">
              <a:solidFill>
                <a:srgbClr val="C00000"/>
              </a:solidFill>
              <a:latin typeface="Batang" panose="02030600000101010101" pitchFamily="18" charset="-127"/>
              <a:ea typeface="Batang" panose="02030600000101010101" pitchFamily="18" charset="-127"/>
            </a:endParaRPr>
          </a:p>
          <a:p>
            <a:pPr marL="12700" marR="28575" algn="ctr">
              <a:lnSpc>
                <a:spcPts val="1900"/>
              </a:lnSpc>
              <a:spcBef>
                <a:spcPts val="180"/>
              </a:spcBef>
              <a:buClr>
                <a:srgbClr val="FF0066"/>
              </a:buClr>
              <a:tabLst>
                <a:tab pos="297815" algn="l"/>
                <a:tab pos="298450" algn="l"/>
              </a:tabLst>
            </a:pPr>
            <a:endParaRPr lang="en-US" sz="2000" b="1" u="sng" dirty="0" smtClean="0">
              <a:solidFill>
                <a:srgbClr val="002060"/>
              </a:solidFill>
              <a:latin typeface="Batang" panose="02030600000101010101" pitchFamily="18" charset="-127"/>
              <a:ea typeface="Batang" panose="02030600000101010101" pitchFamily="18" charset="-127"/>
              <a:cs typeface="Arial" panose="020B0604020202020204" pitchFamily="34" charset="0"/>
            </a:endParaRPr>
          </a:p>
          <a:p>
            <a:pPr marL="12700" marR="28575" algn="ctr">
              <a:lnSpc>
                <a:spcPts val="1900"/>
              </a:lnSpc>
              <a:spcBef>
                <a:spcPts val="180"/>
              </a:spcBef>
              <a:buClr>
                <a:srgbClr val="FF0066"/>
              </a:buClr>
              <a:tabLst>
                <a:tab pos="297815" algn="l"/>
                <a:tab pos="298450" algn="l"/>
              </a:tabLst>
            </a:pPr>
            <a:r>
              <a:rPr lang="en-US" sz="3200" b="1" dirty="0">
                <a:solidFill>
                  <a:srgbClr val="C00000"/>
                </a:solidFill>
                <a:latin typeface="Batang" panose="02030600000101010101" pitchFamily="18" charset="-127"/>
                <a:ea typeface="Batang" panose="02030600000101010101" pitchFamily="18" charset="-127"/>
              </a:rPr>
              <a:t>TENTATIVE </a:t>
            </a:r>
            <a:r>
              <a:rPr lang="en-US" sz="3200" b="1" dirty="0" smtClean="0">
                <a:solidFill>
                  <a:srgbClr val="C00000"/>
                </a:solidFill>
                <a:latin typeface="Batang" panose="02030600000101010101" pitchFamily="18" charset="-127"/>
                <a:ea typeface="Batang" panose="02030600000101010101" pitchFamily="18" charset="-127"/>
              </a:rPr>
              <a:t>TOPICS</a:t>
            </a:r>
          </a:p>
          <a:p>
            <a:pPr marL="12700" marR="28575" algn="ctr">
              <a:lnSpc>
                <a:spcPts val="1900"/>
              </a:lnSpc>
              <a:spcBef>
                <a:spcPts val="180"/>
              </a:spcBef>
              <a:buClr>
                <a:srgbClr val="FF0066"/>
              </a:buClr>
              <a:tabLst>
                <a:tab pos="297815" algn="l"/>
                <a:tab pos="298450" algn="l"/>
              </a:tabLst>
            </a:pPr>
            <a:endPar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endParaRP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ENVIRONMENT &amp; CLIMATE CHANGE</a:t>
            </a: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EUROPEAN POLITICS, STRATEGIC POLITICS &amp; GEO POLITICS</a:t>
            </a: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GASTRONOMY &amp; WINERY </a:t>
            </a: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HERITAGE &amp; CULTURE</a:t>
            </a: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MYSTIC POETRY </a:t>
            </a: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ROMA &amp; THE INDIAN CONNECT</a:t>
            </a: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TALK ON FILMS</a:t>
            </a:r>
          </a:p>
          <a:p>
            <a:pPr marL="12700" marR="28575" algn="ctr">
              <a:lnSpc>
                <a:spcPct val="150000"/>
              </a:lnSpc>
              <a:spcBef>
                <a:spcPts val="180"/>
              </a:spcBef>
              <a:buClr>
                <a:srgbClr val="FF0066"/>
              </a:buClr>
              <a:tabLst>
                <a:tab pos="297815" algn="l"/>
                <a:tab pos="298450" algn="l"/>
              </a:tabLst>
            </a:pPr>
            <a:r>
              <a:rPr lang="en-US" sz="2000" dirty="0" smtClean="0">
                <a:solidFill>
                  <a:srgbClr val="0B485D"/>
                </a:solidFill>
                <a:latin typeface="Batang" panose="02030600000101010101" pitchFamily="18" charset="-127"/>
                <a:ea typeface="Batang" panose="02030600000101010101" pitchFamily="18" charset="-127"/>
                <a:cs typeface="Arial" panose="020B0604020202020204" pitchFamily="34" charset="0"/>
              </a:rPr>
              <a:t>TRANSLATIONS</a:t>
            </a:r>
            <a:endParaRPr lang="en-US" b="1" dirty="0">
              <a:solidFill>
                <a:srgbClr val="002060"/>
              </a:solidFill>
              <a:latin typeface="Batang" panose="02030600000101010101" pitchFamily="18" charset="-127"/>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988544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6515</TotalTime>
  <Words>965</Words>
  <Application>Microsoft Office PowerPoint</Application>
  <PresentationFormat>Widescreen</PresentationFormat>
  <Paragraphs>117</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Arial MT</vt:lpstr>
      <vt:lpstr>Batang</vt:lpstr>
      <vt:lpstr>BatangChe</vt:lpstr>
      <vt:lpstr>Brandon Grotesque Regular</vt:lpstr>
      <vt:lpstr>Calibri</vt:lpstr>
      <vt:lpstr>Calibri Light</vt:lpstr>
      <vt:lpstr>Times New Roman</vt:lpstr>
      <vt:lpstr>Zapfino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Windows User</cp:lastModifiedBy>
  <cp:revision>141</cp:revision>
  <dcterms:created xsi:type="dcterms:W3CDTF">2022-05-26T16:48:27Z</dcterms:created>
  <dcterms:modified xsi:type="dcterms:W3CDTF">2023-02-02T10:17:11Z</dcterms:modified>
</cp:coreProperties>
</file>